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1" r:id="rId4"/>
    <p:sldId id="262" r:id="rId5"/>
    <p:sldId id="274" r:id="rId6"/>
    <p:sldId id="263" r:id="rId7"/>
    <p:sldId id="273" r:id="rId8"/>
    <p:sldId id="272" r:id="rId9"/>
    <p:sldId id="271" r:id="rId10"/>
    <p:sldId id="270" r:id="rId11"/>
    <p:sldId id="269" r:id="rId12"/>
    <p:sldId id="264" r:id="rId13"/>
  </p:sldIdLst>
  <p:sldSz cx="13335000" cy="7620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354632" rtl="0" fontAlgn="auto" latinLnBrk="0" hangingPunct="0">
      <a:lnSpc>
        <a:spcPct val="90000"/>
      </a:lnSpc>
      <a:spcBef>
        <a:spcPts val="250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1354632" rtl="0" fontAlgn="auto" latinLnBrk="0" hangingPunct="0">
      <a:lnSpc>
        <a:spcPct val="90000"/>
      </a:lnSpc>
      <a:spcBef>
        <a:spcPts val="250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1354632" rtl="0" fontAlgn="auto" latinLnBrk="0" hangingPunct="0">
      <a:lnSpc>
        <a:spcPct val="90000"/>
      </a:lnSpc>
      <a:spcBef>
        <a:spcPts val="250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1354632" rtl="0" fontAlgn="auto" latinLnBrk="0" hangingPunct="0">
      <a:lnSpc>
        <a:spcPct val="90000"/>
      </a:lnSpc>
      <a:spcBef>
        <a:spcPts val="250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1354632" rtl="0" fontAlgn="auto" latinLnBrk="0" hangingPunct="0">
      <a:lnSpc>
        <a:spcPct val="90000"/>
      </a:lnSpc>
      <a:spcBef>
        <a:spcPts val="250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1354632" rtl="0" fontAlgn="auto" latinLnBrk="0" hangingPunct="0">
      <a:lnSpc>
        <a:spcPct val="90000"/>
      </a:lnSpc>
      <a:spcBef>
        <a:spcPts val="250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1354632" rtl="0" fontAlgn="auto" latinLnBrk="0" hangingPunct="0">
      <a:lnSpc>
        <a:spcPct val="90000"/>
      </a:lnSpc>
      <a:spcBef>
        <a:spcPts val="250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1354632" rtl="0" fontAlgn="auto" latinLnBrk="0" hangingPunct="0">
      <a:lnSpc>
        <a:spcPct val="90000"/>
      </a:lnSpc>
      <a:spcBef>
        <a:spcPts val="250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1354632" rtl="0" fontAlgn="auto" latinLnBrk="0" hangingPunct="0">
      <a:lnSpc>
        <a:spcPct val="90000"/>
      </a:lnSpc>
      <a:spcBef>
        <a:spcPts val="250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838383"/>
              </a:solidFill>
              <a:prstDash val="solid"/>
              <a:miter lim="400000"/>
            </a:ln>
          </a:left>
          <a:right>
            <a:ln w="3175" cap="flat">
              <a:solidFill>
                <a:srgbClr val="838383"/>
              </a:solidFill>
              <a:prstDash val="solid"/>
              <a:miter lim="400000"/>
            </a:ln>
          </a:right>
          <a:top>
            <a:ln w="3175" cap="flat">
              <a:solidFill>
                <a:srgbClr val="838383"/>
              </a:solidFill>
              <a:prstDash val="solid"/>
              <a:miter lim="400000"/>
            </a:ln>
          </a:top>
          <a:bottom>
            <a:ln w="3175" cap="flat">
              <a:solidFill>
                <a:srgbClr val="838383"/>
              </a:solidFill>
              <a:prstDash val="solid"/>
              <a:miter lim="400000"/>
            </a:ln>
          </a:bottom>
          <a:insideH>
            <a:ln w="3175" cap="flat">
              <a:solidFill>
                <a:srgbClr val="838383"/>
              </a:solidFill>
              <a:prstDash val="solid"/>
              <a:miter lim="400000"/>
            </a:ln>
          </a:insideH>
          <a:insideV>
            <a:ln w="3175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808080"/>
              </a:solidFill>
              <a:prstDash val="solid"/>
              <a:miter lim="400000"/>
            </a:ln>
          </a:right>
          <a:top>
            <a:ln w="3175" cap="flat">
              <a:solidFill>
                <a:srgbClr val="808080"/>
              </a:solidFill>
              <a:prstDash val="solid"/>
              <a:miter lim="400000"/>
            </a:ln>
          </a:top>
          <a:bottom>
            <a:ln w="3175" cap="flat">
              <a:solidFill>
                <a:srgbClr val="808080"/>
              </a:solidFill>
              <a:prstDash val="solid"/>
              <a:miter lim="400000"/>
            </a:ln>
          </a:bottom>
          <a:insideH>
            <a:ln w="3175" cap="flat">
              <a:solidFill>
                <a:srgbClr val="808080"/>
              </a:solidFill>
              <a:prstDash val="solid"/>
              <a:miter lim="400000"/>
            </a:ln>
          </a:insideH>
          <a:insideV>
            <a:ln w="3175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chemeClr val="accent3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4D4D4D"/>
              </a:solidFill>
              <a:prstDash val="solid"/>
              <a:miter lim="400000"/>
            </a:ln>
          </a:right>
          <a:top>
            <a:ln w="3175" cap="flat">
              <a:solidFill>
                <a:srgbClr val="4D4D4D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4D4D4D"/>
              </a:solidFill>
              <a:prstDash val="solid"/>
              <a:miter lim="400000"/>
            </a:ln>
          </a:insideH>
          <a:insideV>
            <a:ln w="3175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F8BA00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464646"/>
              </a:solidFill>
              <a:prstDash val="solid"/>
              <a:miter lim="400000"/>
            </a:ln>
          </a:left>
          <a:right>
            <a:ln w="3175" cap="flat">
              <a:solidFill>
                <a:srgbClr val="464646"/>
              </a:solidFill>
              <a:prstDash val="solid"/>
              <a:miter lim="400000"/>
            </a:ln>
          </a:right>
          <a:top>
            <a:ln w="3175" cap="flat">
              <a:solidFill>
                <a:srgbClr val="464646"/>
              </a:solidFill>
              <a:prstDash val="solid"/>
              <a:miter lim="400000"/>
            </a:ln>
          </a:top>
          <a:bottom>
            <a:ln w="3175" cap="flat">
              <a:solidFill>
                <a:srgbClr val="464646"/>
              </a:solidFill>
              <a:prstDash val="solid"/>
              <a:miter lim="400000"/>
            </a:ln>
          </a:bottom>
          <a:insideH>
            <a:ln w="3175" cap="flat">
              <a:solidFill>
                <a:srgbClr val="464646"/>
              </a:solidFill>
              <a:prstDash val="solid"/>
              <a:miter lim="400000"/>
            </a:ln>
          </a:insideH>
          <a:insideV>
            <a:ln w="3175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E5E5E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C3C3C3"/>
              </a:solidFill>
              <a:prstDash val="solid"/>
              <a:miter lim="400000"/>
            </a:ln>
          </a:top>
          <a:bottom>
            <a:ln w="3175" cap="flat">
              <a:solidFill>
                <a:srgbClr val="C3C3C3"/>
              </a:solidFill>
              <a:prstDash val="solid"/>
              <a:miter lim="400000"/>
            </a:ln>
          </a:bottom>
          <a:insideH>
            <a:ln w="3175" cap="flat">
              <a:solidFill>
                <a:srgbClr val="C3C3C3"/>
              </a:solidFill>
              <a:prstDash val="solid"/>
              <a:miter lim="400000"/>
            </a:ln>
          </a:insideH>
          <a:insideV>
            <a:ln w="3175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E5E5E"/>
              </a:solidFill>
              <a:prstDash val="solid"/>
              <a:miter lim="400000"/>
            </a:ln>
          </a:left>
          <a:right>
            <a:ln w="3175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CB297B"/>
              </a:solidFill>
              <a:prstDash val="solid"/>
              <a:miter lim="400000"/>
            </a:ln>
          </a:top>
          <a:bottom>
            <a:ln w="3175" cap="flat">
              <a:solidFill>
                <a:srgbClr val="5E5E5E"/>
              </a:solidFill>
              <a:prstDash val="solid"/>
              <a:miter lim="400000"/>
            </a:ln>
          </a:bottom>
          <a:insideH>
            <a:ln w="3175" cap="flat">
              <a:solidFill>
                <a:srgbClr val="5E5E5E"/>
              </a:solidFill>
              <a:prstDash val="solid"/>
              <a:miter lim="400000"/>
            </a:ln>
          </a:insideH>
          <a:insideV>
            <a:ln w="3175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5E5E5E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6C6C6C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6C6C6C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6C6C6C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9" name="Shape 20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ítulo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guacates y limones"/>
          <p:cNvSpPr>
            <a:spLocks noGrp="1"/>
          </p:cNvSpPr>
          <p:nvPr>
            <p:ph type="pic" idx="21"/>
          </p:nvPr>
        </p:nvSpPr>
        <p:spPr>
          <a:xfrm>
            <a:off x="-632024" y="-648891"/>
            <a:ext cx="14626829" cy="876035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1" name="Título de presentación"/>
          <p:cNvSpPr txBox="1">
            <a:spLocks noGrp="1"/>
          </p:cNvSpPr>
          <p:nvPr>
            <p:ph type="title" hasCustomPrompt="1"/>
          </p:nvPr>
        </p:nvSpPr>
        <p:spPr>
          <a:xfrm>
            <a:off x="659804" y="3955851"/>
            <a:ext cx="12015392" cy="2541985"/>
          </a:xfrm>
          <a:prstGeom prst="rect">
            <a:avLst/>
          </a:prstGeom>
        </p:spPr>
        <p:txBody>
          <a:bodyPr/>
          <a:lstStyle/>
          <a:p>
            <a:r>
              <a:t>Título de presentación</a:t>
            </a:r>
          </a:p>
        </p:txBody>
      </p:sp>
      <p:sp>
        <p:nvSpPr>
          <p:cNvPr id="22" name="Autor y fecha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660455" y="664450"/>
            <a:ext cx="12014091" cy="348348"/>
          </a:xfrm>
          <a:prstGeom prst="rect">
            <a:avLst/>
          </a:prstGeom>
        </p:spPr>
        <p:txBody>
          <a:bodyPr lIns="25003" tIns="25003" rIns="25003" bIns="25003"/>
          <a:lstStyle>
            <a:lvl1pPr defTabSz="454025">
              <a:defRPr sz="1979"/>
            </a:lvl1pPr>
          </a:lstStyle>
          <a:p>
            <a:r>
              <a:t>Autor y fecha</a:t>
            </a:r>
          </a:p>
        </p:txBody>
      </p:sp>
      <p:sp>
        <p:nvSpPr>
          <p:cNvPr id="23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59804" y="6408701"/>
            <a:ext cx="12015392" cy="610833"/>
          </a:xfrm>
          <a:prstGeom prst="rect">
            <a:avLst/>
          </a:prstGeom>
        </p:spPr>
        <p:txBody>
          <a:bodyPr/>
          <a:lstStyle/>
          <a:p>
            <a:r>
              <a:t>Subtítulo de presentación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ítulo y foto alternati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azón con tortas de salmón, ensalada y hummus"/>
          <p:cNvSpPr>
            <a:spLocks noGrp="1"/>
          </p:cNvSpPr>
          <p:nvPr>
            <p:ph type="pic" idx="21"/>
          </p:nvPr>
        </p:nvSpPr>
        <p:spPr>
          <a:xfrm>
            <a:off x="6000750" y="-51594"/>
            <a:ext cx="6641708" cy="77301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2" name="Título de diapositiva"/>
          <p:cNvSpPr txBox="1">
            <a:spLocks noGrp="1"/>
          </p:cNvSpPr>
          <p:nvPr>
            <p:ph type="title" hasCustomPrompt="1"/>
          </p:nvPr>
        </p:nvSpPr>
        <p:spPr>
          <a:xfrm>
            <a:off x="659804" y="754062"/>
            <a:ext cx="5347892" cy="3216869"/>
          </a:xfrm>
          <a:prstGeom prst="rect">
            <a:avLst/>
          </a:prstGeom>
        </p:spPr>
        <p:txBody>
          <a:bodyPr/>
          <a:lstStyle>
            <a:lvl1pPr>
              <a:defRPr sz="4600" spc="-91"/>
            </a:lvl1pPr>
          </a:lstStyle>
          <a:p>
            <a:r>
              <a:t>Título de diapositiva</a:t>
            </a:r>
          </a:p>
        </p:txBody>
      </p:sp>
      <p:sp>
        <p:nvSpPr>
          <p:cNvPr id="33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59804" y="3920784"/>
            <a:ext cx="5347892" cy="2945154"/>
          </a:xfrm>
          <a:prstGeom prst="rect">
            <a:avLst/>
          </a:prstGeom>
        </p:spPr>
        <p:txBody>
          <a:bodyPr/>
          <a:lstStyle/>
          <a:p>
            <a:r>
              <a:t>Subtítulo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559339" y="7215970"/>
            <a:ext cx="209488" cy="204408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ítulo de diapositiva"/>
          <p:cNvSpPr txBox="1">
            <a:spLocks noGrp="1"/>
          </p:cNvSpPr>
          <p:nvPr>
            <p:ph type="title" hasCustomPrompt="1"/>
          </p:nvPr>
        </p:nvSpPr>
        <p:spPr>
          <a:xfrm>
            <a:off x="659804" y="649882"/>
            <a:ext cx="12015392" cy="783762"/>
          </a:xfrm>
          <a:prstGeom prst="rect">
            <a:avLst/>
          </a:prstGeom>
        </p:spPr>
        <p:txBody>
          <a:bodyPr anchor="t"/>
          <a:lstStyle>
            <a:lvl1pPr>
              <a:defRPr sz="4600" spc="-91"/>
            </a:lvl1pPr>
          </a:lstStyle>
          <a:p>
            <a:r>
              <a:t>Título de diapositiva</a:t>
            </a:r>
          </a:p>
        </p:txBody>
      </p:sp>
      <p:sp>
        <p:nvSpPr>
          <p:cNvPr id="42" name="Subtítulo de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59804" y="1357245"/>
            <a:ext cx="12015392" cy="511208"/>
          </a:xfrm>
          <a:prstGeom prst="rect">
            <a:avLst/>
          </a:prstGeom>
        </p:spPr>
        <p:txBody>
          <a:bodyPr lIns="25003" tIns="25003" rIns="25003" bIns="25003"/>
          <a:lstStyle/>
          <a:p>
            <a:r>
              <a:t>Subtítulo de diapositiva</a:t>
            </a:r>
          </a:p>
        </p:txBody>
      </p:sp>
      <p:sp>
        <p:nvSpPr>
          <p:cNvPr id="43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659804" y="2382932"/>
            <a:ext cx="12015392" cy="4515007"/>
          </a:xfrm>
          <a:prstGeom prst="rect">
            <a:avLst/>
          </a:prstGeom>
        </p:spPr>
        <p:txBody>
          <a:bodyPr/>
          <a:lstStyle>
            <a:lvl1pPr marL="3302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1pPr>
            <a:lvl2pPr marL="9398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2pPr>
            <a:lvl3pPr marL="15494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3pPr>
            <a:lvl4pPr marL="21590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4pPr>
            <a:lvl5pPr marL="27686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5pPr>
          </a:lstStyle>
          <a:p>
            <a:r>
              <a:t>Texto en viñeta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659804" y="2382932"/>
            <a:ext cx="12015392" cy="4515007"/>
          </a:xfrm>
          <a:prstGeom prst="rect">
            <a:avLst/>
          </a:prstGeom>
        </p:spPr>
        <p:txBody>
          <a:bodyPr numCol="2" spcCol="600769"/>
          <a:lstStyle>
            <a:lvl1pPr marL="3302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1pPr>
            <a:lvl2pPr marL="9398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2pPr>
            <a:lvl3pPr marL="15494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3pPr>
            <a:lvl4pPr marL="21590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4pPr>
            <a:lvl5pPr marL="27686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5pPr>
          </a:lstStyle>
          <a:p>
            <a:r>
              <a:t>Texto en viñeta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2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ítulo, viñetas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ubtítulo de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59804" y="1357245"/>
            <a:ext cx="5347892" cy="511208"/>
          </a:xfrm>
          <a:prstGeom prst="rect">
            <a:avLst/>
          </a:prstGeom>
        </p:spPr>
        <p:txBody>
          <a:bodyPr lIns="25003" tIns="25003" rIns="25003" bIns="25003"/>
          <a:lstStyle/>
          <a:p>
            <a:r>
              <a:t>Subtítulo de diapositiva</a:t>
            </a:r>
          </a:p>
        </p:txBody>
      </p:sp>
      <p:sp>
        <p:nvSpPr>
          <p:cNvPr id="60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59804" y="2382932"/>
            <a:ext cx="5347892" cy="4515345"/>
          </a:xfrm>
          <a:prstGeom prst="rect">
            <a:avLst/>
          </a:prstGeom>
        </p:spPr>
        <p:txBody>
          <a:bodyPr/>
          <a:lstStyle>
            <a:lvl1pPr marL="3302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1pPr>
            <a:lvl2pPr marL="9398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2pPr>
            <a:lvl3pPr marL="15494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3pPr>
            <a:lvl4pPr marL="21590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4pPr>
            <a:lvl5pPr marL="27686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5pPr>
          </a:lstStyle>
          <a:p>
            <a:r>
              <a:t>Texto en viñeta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1" name="Plato de pasta pappardelle con mantequilla de perejil, avellanas tostadas y queso parmesano rallado"/>
          <p:cNvSpPr>
            <a:spLocks noGrp="1"/>
          </p:cNvSpPr>
          <p:nvPr>
            <p:ph type="pic" idx="22"/>
          </p:nvPr>
        </p:nvSpPr>
        <p:spPr>
          <a:xfrm>
            <a:off x="6667500" y="-163192"/>
            <a:ext cx="5970166" cy="796022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2" name="Título de diapositiva"/>
          <p:cNvSpPr txBox="1">
            <a:spLocks noGrp="1"/>
          </p:cNvSpPr>
          <p:nvPr>
            <p:ph type="title" hasCustomPrompt="1"/>
          </p:nvPr>
        </p:nvSpPr>
        <p:spPr>
          <a:xfrm>
            <a:off x="659804" y="649882"/>
            <a:ext cx="5347892" cy="784822"/>
          </a:xfrm>
          <a:prstGeom prst="rect">
            <a:avLst/>
          </a:prstGeom>
        </p:spPr>
        <p:txBody>
          <a:bodyPr anchor="t"/>
          <a:lstStyle>
            <a:lvl1pPr>
              <a:defRPr sz="4600" spc="-91"/>
            </a:lvl1pPr>
          </a:lstStyle>
          <a:p>
            <a:r>
              <a:t>Título de diapositiva</a:t>
            </a:r>
          </a:p>
        </p:txBody>
      </p:sp>
      <p:sp>
        <p:nvSpPr>
          <p:cNvPr id="6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ítulo, viñetas, y video pequeñ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ubtítulo de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59804" y="1357245"/>
            <a:ext cx="5347892" cy="511208"/>
          </a:xfrm>
          <a:prstGeom prst="rect">
            <a:avLst/>
          </a:prstGeom>
        </p:spPr>
        <p:txBody>
          <a:bodyPr lIns="25003" tIns="25003" rIns="25003" bIns="25003"/>
          <a:lstStyle/>
          <a:p>
            <a:r>
              <a:t>Subtítulo de diapositiva</a:t>
            </a:r>
          </a:p>
        </p:txBody>
      </p:sp>
      <p:sp>
        <p:nvSpPr>
          <p:cNvPr id="71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59804" y="2382932"/>
            <a:ext cx="5347892" cy="4515345"/>
          </a:xfrm>
          <a:prstGeom prst="rect">
            <a:avLst/>
          </a:prstGeom>
        </p:spPr>
        <p:txBody>
          <a:bodyPr/>
          <a:lstStyle>
            <a:lvl1pPr marL="3302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1pPr>
            <a:lvl2pPr marL="9398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2pPr>
            <a:lvl3pPr marL="15494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3pPr>
            <a:lvl4pPr marL="21590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4pPr>
            <a:lvl5pPr marL="27686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5pPr>
          </a:lstStyle>
          <a:p>
            <a:r>
              <a:t>Texto en viñeta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2" name="Título de diapositiva"/>
          <p:cNvSpPr txBox="1">
            <a:spLocks noGrp="1"/>
          </p:cNvSpPr>
          <p:nvPr>
            <p:ph type="title" hasCustomPrompt="1"/>
          </p:nvPr>
        </p:nvSpPr>
        <p:spPr>
          <a:xfrm>
            <a:off x="659804" y="649882"/>
            <a:ext cx="5347892" cy="784822"/>
          </a:xfrm>
          <a:prstGeom prst="rect">
            <a:avLst/>
          </a:prstGeom>
        </p:spPr>
        <p:txBody>
          <a:bodyPr anchor="t"/>
          <a:lstStyle>
            <a:lvl1pPr>
              <a:defRPr sz="4600" spc="-91"/>
            </a:lvl1pPr>
          </a:lstStyle>
          <a:p>
            <a:r>
              <a:t>Título de diapositiva</a:t>
            </a:r>
          </a:p>
        </p:txBody>
      </p:sp>
      <p:sp>
        <p:nvSpPr>
          <p:cNvPr id="7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ítulo, viñetas, y video gr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ubtítulo de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59804" y="1357245"/>
            <a:ext cx="5347892" cy="511208"/>
          </a:xfrm>
          <a:prstGeom prst="rect">
            <a:avLst/>
          </a:prstGeom>
        </p:spPr>
        <p:txBody>
          <a:bodyPr lIns="25003" tIns="25003" rIns="25003" bIns="25003"/>
          <a:lstStyle/>
          <a:p>
            <a:r>
              <a:t>Subtítulo de diapositiva</a:t>
            </a:r>
          </a:p>
        </p:txBody>
      </p:sp>
      <p:sp>
        <p:nvSpPr>
          <p:cNvPr id="81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59804" y="2382932"/>
            <a:ext cx="5347892" cy="4515345"/>
          </a:xfrm>
          <a:prstGeom prst="rect">
            <a:avLst/>
          </a:prstGeom>
        </p:spPr>
        <p:txBody>
          <a:bodyPr/>
          <a:lstStyle>
            <a:lvl1pPr marL="3302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1pPr>
            <a:lvl2pPr marL="9398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2pPr>
            <a:lvl3pPr marL="15494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3pPr>
            <a:lvl4pPr marL="21590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4pPr>
            <a:lvl5pPr marL="27686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5pPr>
          </a:lstStyle>
          <a:p>
            <a:r>
              <a:t>Texto en viñeta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2" name="Título de diapositiva"/>
          <p:cNvSpPr txBox="1">
            <a:spLocks noGrp="1"/>
          </p:cNvSpPr>
          <p:nvPr>
            <p:ph type="title" hasCustomPrompt="1"/>
          </p:nvPr>
        </p:nvSpPr>
        <p:spPr>
          <a:xfrm>
            <a:off x="659804" y="649882"/>
            <a:ext cx="5347892" cy="784822"/>
          </a:xfrm>
          <a:prstGeom prst="rect">
            <a:avLst/>
          </a:prstGeom>
        </p:spPr>
        <p:txBody>
          <a:bodyPr anchor="t"/>
          <a:lstStyle>
            <a:lvl1pPr>
              <a:defRPr sz="4600" spc="-91"/>
            </a:lvl1pPr>
          </a:lstStyle>
          <a:p>
            <a:r>
              <a:t>Título de diapositiva</a:t>
            </a:r>
          </a:p>
        </p:txBody>
      </p:sp>
      <p:sp>
        <p:nvSpPr>
          <p:cNvPr id="8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ítulo de sección"/>
          <p:cNvSpPr txBox="1">
            <a:spLocks noGrp="1"/>
          </p:cNvSpPr>
          <p:nvPr>
            <p:ph type="title" hasCustomPrompt="1"/>
          </p:nvPr>
        </p:nvSpPr>
        <p:spPr>
          <a:xfrm>
            <a:off x="659802" y="2539007"/>
            <a:ext cx="12015394" cy="2541986"/>
          </a:xfrm>
          <a:prstGeom prst="rect">
            <a:avLst/>
          </a:prstGeom>
        </p:spPr>
        <p:txBody>
          <a:bodyPr anchor="ctr"/>
          <a:lstStyle>
            <a:lvl1pPr>
              <a:defRPr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Título de sección</a:t>
            </a:r>
          </a:p>
        </p:txBody>
      </p:sp>
      <p:sp>
        <p:nvSpPr>
          <p:cNvPr id="91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559339" y="7215970"/>
            <a:ext cx="209488" cy="204408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ólo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ítulo de diapositiva"/>
          <p:cNvSpPr txBox="1">
            <a:spLocks noGrp="1"/>
          </p:cNvSpPr>
          <p:nvPr>
            <p:ph type="title" hasCustomPrompt="1"/>
          </p:nvPr>
        </p:nvSpPr>
        <p:spPr>
          <a:xfrm>
            <a:off x="659804" y="649882"/>
            <a:ext cx="12015392" cy="784739"/>
          </a:xfrm>
          <a:prstGeom prst="rect">
            <a:avLst/>
          </a:prstGeom>
        </p:spPr>
        <p:txBody>
          <a:bodyPr anchor="t"/>
          <a:lstStyle>
            <a:lvl1pPr>
              <a:defRPr sz="4600" spc="-91"/>
            </a:lvl1pPr>
          </a:lstStyle>
          <a:p>
            <a:r>
              <a:t>Título de diapositiva</a:t>
            </a:r>
          </a:p>
        </p:txBody>
      </p:sp>
      <p:sp>
        <p:nvSpPr>
          <p:cNvPr id="99" name="Subtítulo de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59804" y="1357245"/>
            <a:ext cx="12015392" cy="511208"/>
          </a:xfrm>
          <a:prstGeom prst="rect">
            <a:avLst/>
          </a:prstGeom>
        </p:spPr>
        <p:txBody>
          <a:bodyPr lIns="25003" tIns="25003" rIns="25003" bIns="25003"/>
          <a:lstStyle/>
          <a:p>
            <a:r>
              <a:t>Subtítulo de diapositiva</a:t>
            </a:r>
          </a:p>
        </p:txBody>
      </p:sp>
      <p:sp>
        <p:nvSpPr>
          <p:cNvPr id="10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ítulo de agenda"/>
          <p:cNvSpPr txBox="1">
            <a:spLocks noGrp="1"/>
          </p:cNvSpPr>
          <p:nvPr>
            <p:ph type="title" hasCustomPrompt="1"/>
          </p:nvPr>
        </p:nvSpPr>
        <p:spPr>
          <a:xfrm>
            <a:off x="659804" y="649882"/>
            <a:ext cx="12015392" cy="784822"/>
          </a:xfrm>
          <a:prstGeom prst="rect">
            <a:avLst/>
          </a:prstGeom>
        </p:spPr>
        <p:txBody>
          <a:bodyPr anchor="t"/>
          <a:lstStyle>
            <a:lvl1pPr>
              <a:defRPr sz="4600" spc="-91"/>
            </a:lvl1pPr>
          </a:lstStyle>
          <a:p>
            <a:r>
              <a:t>Título de agenda</a:t>
            </a:r>
          </a:p>
        </p:txBody>
      </p:sp>
      <p:sp>
        <p:nvSpPr>
          <p:cNvPr id="108" name="Subtítulo de agend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59804" y="1357245"/>
            <a:ext cx="12015392" cy="511208"/>
          </a:xfrm>
          <a:prstGeom prst="rect">
            <a:avLst/>
          </a:prstGeom>
        </p:spPr>
        <p:txBody>
          <a:bodyPr lIns="25003" tIns="25003" rIns="25003" bIns="25003"/>
          <a:lstStyle/>
          <a:p>
            <a:r>
              <a:t>Subtítulo de agenda</a:t>
            </a:r>
          </a:p>
        </p:txBody>
      </p:sp>
      <p:sp>
        <p:nvSpPr>
          <p:cNvPr id="109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659804" y="2382932"/>
            <a:ext cx="12015392" cy="4515007"/>
          </a:xfrm>
          <a:prstGeom prst="rect">
            <a:avLst/>
          </a:prstGeom>
        </p:spPr>
        <p:txBody>
          <a:bodyPr/>
          <a:lstStyle>
            <a:lvl1pPr>
              <a:spcBef>
                <a:spcPts val="1000"/>
              </a:spcBef>
              <a:defRPr b="0" spc="-29"/>
            </a:lvl1pPr>
            <a:lvl2pPr>
              <a:spcBef>
                <a:spcPts val="1000"/>
              </a:spcBef>
              <a:defRPr b="0" spc="-29"/>
            </a:lvl2pPr>
            <a:lvl3pPr>
              <a:spcBef>
                <a:spcPts val="1000"/>
              </a:spcBef>
              <a:defRPr b="0" spc="-29"/>
            </a:lvl3pPr>
            <a:lvl4pPr>
              <a:spcBef>
                <a:spcPts val="1000"/>
              </a:spcBef>
              <a:defRPr b="0" spc="-29"/>
            </a:lvl4pPr>
            <a:lvl5pPr>
              <a:spcBef>
                <a:spcPts val="1000"/>
              </a:spcBef>
              <a:defRPr b="0" spc="-29"/>
            </a:lvl5pPr>
          </a:lstStyle>
          <a:p>
            <a:r>
              <a:t>Temas de agenda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ecl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59804" y="2750617"/>
            <a:ext cx="12015392" cy="2118766"/>
          </a:xfrm>
          <a:prstGeom prst="rect">
            <a:avLst/>
          </a:prstGeom>
        </p:spPr>
        <p:txBody>
          <a:bodyPr anchor="ctr"/>
          <a:lstStyle>
            <a:lvl1pPr algn="ctr" defTabSz="1354632">
              <a:lnSpc>
                <a:spcPct val="80000"/>
              </a:lnSpc>
              <a:defRPr sz="6400" b="0" spc="-128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algn="ctr" defTabSz="1354632">
              <a:lnSpc>
                <a:spcPct val="80000"/>
              </a:lnSpc>
              <a:defRPr sz="6400" b="0" spc="-128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algn="ctr" defTabSz="1354632">
              <a:lnSpc>
                <a:spcPct val="80000"/>
              </a:lnSpc>
              <a:defRPr sz="6400" b="0" spc="-128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algn="ctr" defTabSz="1354632">
              <a:lnSpc>
                <a:spcPct val="80000"/>
              </a:lnSpc>
              <a:defRPr sz="6400" b="0" spc="-128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algn="ctr" defTabSz="1354632">
              <a:lnSpc>
                <a:spcPct val="80000"/>
              </a:lnSpc>
              <a:defRPr sz="6400" b="0" spc="-128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Declaración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ato (gran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659804" y="647929"/>
            <a:ext cx="12015392" cy="3960241"/>
          </a:xfrm>
          <a:prstGeom prst="rect">
            <a:avLst/>
          </a:prstGeom>
        </p:spPr>
        <p:txBody>
          <a:bodyPr anchor="b"/>
          <a:lstStyle>
            <a:lvl1pPr algn="ctr" defTabSz="1354632">
              <a:lnSpc>
                <a:spcPct val="80000"/>
              </a:lnSpc>
              <a:defRPr sz="13800" spc="-138"/>
            </a:lvl1pPr>
            <a:lvl2pPr algn="ctr" defTabSz="1354632">
              <a:lnSpc>
                <a:spcPct val="80000"/>
              </a:lnSpc>
              <a:defRPr sz="13800" spc="-138"/>
            </a:lvl2pPr>
            <a:lvl3pPr algn="ctr" defTabSz="1354632">
              <a:lnSpc>
                <a:spcPct val="80000"/>
              </a:lnSpc>
              <a:defRPr sz="13800" spc="-138"/>
            </a:lvl3pPr>
            <a:lvl4pPr algn="ctr" defTabSz="1354632">
              <a:lnSpc>
                <a:spcPct val="80000"/>
              </a:lnSpc>
              <a:defRPr sz="13800" spc="-138"/>
            </a:lvl4pPr>
            <a:lvl5pPr algn="ctr" defTabSz="1354632">
              <a:lnSpc>
                <a:spcPct val="80000"/>
              </a:lnSpc>
              <a:defRPr sz="13800" spc="-138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6" name="Información del dato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59804" y="4577911"/>
            <a:ext cx="12015392" cy="511208"/>
          </a:xfrm>
          <a:prstGeom prst="rect">
            <a:avLst/>
          </a:prstGeom>
        </p:spPr>
        <p:txBody>
          <a:bodyPr lIns="25003" tIns="25003" rIns="25003" bIns="25003"/>
          <a:lstStyle>
            <a:lvl1pPr algn="ctr"/>
          </a:lstStyle>
          <a:p>
            <a:r>
              <a:t>Información del dato</a:t>
            </a:r>
          </a:p>
        </p:txBody>
      </p:sp>
      <p:sp>
        <p:nvSpPr>
          <p:cNvPr id="127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Atribució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328920" y="5897670"/>
            <a:ext cx="11046903" cy="348348"/>
          </a:xfrm>
          <a:prstGeom prst="rect">
            <a:avLst/>
          </a:prstGeom>
        </p:spPr>
        <p:txBody>
          <a:bodyPr lIns="25003" tIns="25003" rIns="25003" bIns="25003"/>
          <a:lstStyle>
            <a:lvl1pPr defTabSz="454025">
              <a:defRPr sz="1979"/>
            </a:lvl1pPr>
          </a:lstStyle>
          <a:p>
            <a:r>
              <a:t>Atribución</a:t>
            </a:r>
          </a:p>
        </p:txBody>
      </p:sp>
      <p:sp>
        <p:nvSpPr>
          <p:cNvPr id="135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959176" y="2761017"/>
            <a:ext cx="11416648" cy="2097966"/>
          </a:xfrm>
          <a:prstGeom prst="rect">
            <a:avLst/>
          </a:prstGeom>
        </p:spPr>
        <p:txBody>
          <a:bodyPr/>
          <a:lstStyle>
            <a:lvl1pPr marL="354957" indent="-261055" defTabSz="1354632">
              <a:lnSpc>
                <a:spcPct val="90000"/>
              </a:lnSpc>
              <a:defRPr sz="4600" b="0" spc="-91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354957" indent="196144" defTabSz="1354632">
              <a:lnSpc>
                <a:spcPct val="90000"/>
              </a:lnSpc>
              <a:defRPr sz="4600" b="0" spc="-91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354957" indent="653344" defTabSz="1354632">
              <a:lnSpc>
                <a:spcPct val="90000"/>
              </a:lnSpc>
              <a:defRPr sz="4600" b="0" spc="-91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354957" indent="1110544" defTabSz="1354632">
              <a:lnSpc>
                <a:spcPct val="90000"/>
              </a:lnSpc>
              <a:defRPr sz="4600" b="0" spc="-91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354957" indent="1567744" defTabSz="1354632">
              <a:lnSpc>
                <a:spcPct val="90000"/>
              </a:lnSpc>
              <a:defRPr sz="4600" b="0" spc="-91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“Frase celebre”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6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3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to de ensalada con arroz frito, huevos duros y palillos"/>
          <p:cNvSpPr>
            <a:spLocks noGrp="1"/>
          </p:cNvSpPr>
          <p:nvPr>
            <p:ph type="pic" sz="quarter" idx="21"/>
          </p:nvPr>
        </p:nvSpPr>
        <p:spPr>
          <a:xfrm>
            <a:off x="8619132" y="615156"/>
            <a:ext cx="4068258" cy="325373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4" name="Tazón con tortas de salmón, ensalada y hummus "/>
          <p:cNvSpPr>
            <a:spLocks noGrp="1"/>
          </p:cNvSpPr>
          <p:nvPr>
            <p:ph type="pic" sz="half" idx="22"/>
          </p:nvPr>
        </p:nvSpPr>
        <p:spPr>
          <a:xfrm>
            <a:off x="7382867" y="2235150"/>
            <a:ext cx="5709048" cy="664463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5" name="Plato de pasta pappardelle con mantequilla de perejil, avellanas tostadas y queso parmesano rallado"/>
          <p:cNvSpPr>
            <a:spLocks noGrp="1"/>
          </p:cNvSpPr>
          <p:nvPr>
            <p:ph type="pic" idx="23"/>
          </p:nvPr>
        </p:nvSpPr>
        <p:spPr>
          <a:xfrm>
            <a:off x="-76399" y="330398"/>
            <a:ext cx="9084470" cy="681335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6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azón de ensalada con arroz frito, huevos cocidos y palillos"/>
          <p:cNvSpPr>
            <a:spLocks noGrp="1"/>
          </p:cNvSpPr>
          <p:nvPr>
            <p:ph type="pic" idx="21"/>
          </p:nvPr>
        </p:nvSpPr>
        <p:spPr>
          <a:xfrm>
            <a:off x="-729258" y="-2961680"/>
            <a:ext cx="14793516" cy="118348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presentacion_power-point-isabu_Mesa de trabajo 1.jpg" descr="presentacion_power-point-isabu_Mesa de trabajo 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6273" y="-264015"/>
            <a:ext cx="14204049" cy="7989777"/>
          </a:xfrm>
          <a:prstGeom prst="rect">
            <a:avLst/>
          </a:prstGeom>
          <a:ln w="3175">
            <a:miter lim="400000"/>
          </a:ln>
        </p:spPr>
      </p:pic>
      <p:sp>
        <p:nvSpPr>
          <p:cNvPr id="162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En blanco (copia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presentacion_power-point-isabu-05.jpg" descr="presentacion_power-point-isabu-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834" y="0"/>
            <a:ext cx="13546668" cy="7620000"/>
          </a:xfrm>
          <a:prstGeom prst="rect">
            <a:avLst/>
          </a:prstGeom>
          <a:ln w="3175">
            <a:miter lim="400000"/>
          </a:ln>
        </p:spPr>
      </p:pic>
      <p:sp>
        <p:nvSpPr>
          <p:cNvPr id="178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559339" y="7213655"/>
            <a:ext cx="209488" cy="20440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En blanco (copia 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presentacion_power-point-isabu-06.jpg" descr="presentacion_power-point-isabu-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801" y="-38101"/>
            <a:ext cx="13682135" cy="7696201"/>
          </a:xfrm>
          <a:prstGeom prst="rect">
            <a:avLst/>
          </a:prstGeom>
          <a:ln w="3175">
            <a:miter lim="400000"/>
          </a:ln>
        </p:spPr>
      </p:pic>
      <p:sp>
        <p:nvSpPr>
          <p:cNvPr id="186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559339" y="7213655"/>
            <a:ext cx="209488" cy="20440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En blanco (copia 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presentacion_power-point-isabu-08.jpg" descr="presentacion_power-point-isabu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1" y="-12701"/>
            <a:ext cx="13335001" cy="7500939"/>
          </a:xfrm>
          <a:prstGeom prst="rect">
            <a:avLst/>
          </a:prstGeom>
          <a:ln w="3175">
            <a:miter lim="400000"/>
          </a:ln>
        </p:spPr>
      </p:pic>
      <p:sp>
        <p:nvSpPr>
          <p:cNvPr id="202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559339" y="7213655"/>
            <a:ext cx="209488" cy="20440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resentacion_power-point-isabu-03.jpg" descr="presentacion_power-point-isabu-03.jp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-25401" y="12699"/>
            <a:ext cx="13546667" cy="7620001"/>
          </a:xfrm>
          <a:prstGeom prst="rect">
            <a:avLst/>
          </a:prstGeom>
          <a:ln w="3175">
            <a:miter lim="400000"/>
          </a:ln>
        </p:spPr>
      </p:pic>
      <p:sp>
        <p:nvSpPr>
          <p:cNvPr id="3" name="Autor y fecha"/>
          <p:cNvSpPr txBox="1"/>
          <p:nvPr/>
        </p:nvSpPr>
        <p:spPr>
          <a:xfrm>
            <a:off x="981074" y="8096530"/>
            <a:ext cx="16478253" cy="495302"/>
          </a:xfrm>
          <a:prstGeom prst="rect">
            <a:avLst/>
          </a:prstGeom>
          <a:ln w="3175">
            <a:miter lim="400000"/>
          </a:ln>
        </p:spPr>
        <p:txBody>
          <a:bodyPr lIns="34289" tIns="34289" rIns="34289" bIns="34289" anchor="b">
            <a:normAutofit lnSpcReduction="10000"/>
          </a:bodyPr>
          <a:lstStyle/>
          <a:p>
            <a:pPr defTabSz="825500">
              <a:lnSpc>
                <a:spcPct val="100000"/>
              </a:lnSpc>
              <a:spcBef>
                <a:spcPts val="0"/>
              </a:spcBef>
              <a:defRPr sz="3000">
                <a:solidFill>
                  <a:srgbClr val="535860"/>
                </a:solidFill>
                <a:latin typeface="Produkt Light"/>
                <a:ea typeface="Produkt Light"/>
                <a:cs typeface="Produkt Light"/>
                <a:sym typeface="Produkt Light"/>
              </a:defRPr>
            </a:pPr>
            <a:endParaRPr/>
          </a:p>
        </p:txBody>
      </p:sp>
      <p:sp>
        <p:nvSpPr>
          <p:cNvPr id="4" name="Título de presentación"/>
          <p:cNvSpPr txBox="1">
            <a:spLocks noGrp="1"/>
          </p:cNvSpPr>
          <p:nvPr>
            <p:ph type="title" hasCustomPrompt="1"/>
          </p:nvPr>
        </p:nvSpPr>
        <p:spPr>
          <a:xfrm>
            <a:off x="659802" y="1467729"/>
            <a:ext cx="12015394" cy="254198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7781" tIns="27781" rIns="27781" bIns="27781" anchor="b">
            <a:normAutofit/>
          </a:bodyPr>
          <a:lstStyle/>
          <a:p>
            <a:r>
              <a:t>Título de presentación</a:t>
            </a:r>
          </a:p>
        </p:txBody>
      </p:sp>
      <p:sp>
        <p:nvSpPr>
          <p:cNvPr id="5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656984" y="4009713"/>
            <a:ext cx="12015391" cy="104179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7781" tIns="27781" rIns="27781" bIns="27781">
            <a:normAutofit/>
          </a:bodyPr>
          <a:lstStyle/>
          <a:p>
            <a:r>
              <a:t>Subtítulo de presentación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559339" y="7213655"/>
            <a:ext cx="209488" cy="204407"/>
          </a:xfrm>
          <a:prstGeom prst="rect">
            <a:avLst/>
          </a:prstGeom>
          <a:ln w="3175">
            <a:miter lim="400000"/>
          </a:ln>
        </p:spPr>
        <p:txBody>
          <a:bodyPr wrap="none" lIns="27781" tIns="27781" rIns="27781" bIns="27781" anchor="b">
            <a:spAutoFit/>
          </a:bodyPr>
          <a:lstStyle>
            <a:lvl1pPr algn="ctr" defTabSz="324555">
              <a:lnSpc>
                <a:spcPct val="100000"/>
              </a:lnSpc>
              <a:spcBef>
                <a:spcPts val="0"/>
              </a:spcBef>
              <a:defRPr sz="1000"/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7" r:id="rId17"/>
    <p:sldLayoutId id="2147483668" r:id="rId18"/>
    <p:sldLayoutId id="2147483670" r:id="rId19"/>
  </p:sldLayoutIdLst>
  <p:transition spd="med"/>
  <p:txStyles>
    <p:titleStyle>
      <a:lvl1pPr marL="0" marR="0" indent="0" algn="l" defTabSz="135463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1" i="0" u="none" strike="noStrike" cap="none" spc="-128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135463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1" i="0" u="none" strike="noStrike" cap="none" spc="-128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135463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1" i="0" u="none" strike="noStrike" cap="none" spc="-128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135463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1" i="0" u="none" strike="noStrike" cap="none" spc="-128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135463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1" i="0" u="none" strike="noStrike" cap="none" spc="-128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135463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1" i="0" u="none" strike="noStrike" cap="none" spc="-128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135463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1" i="0" u="none" strike="noStrike" cap="none" spc="-128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135463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1" i="0" u="none" strike="noStrike" cap="none" spc="-128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135463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1" i="0" u="none" strike="noStrike" cap="none" spc="-128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0" marR="0" indent="0" algn="l" defTabSz="45861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45861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45861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45861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45861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45861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45861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45861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45861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3245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3245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3245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3245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3245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3245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3245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3245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3245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presentacion_power-point-isabu-02.jpg" descr="presentacion_power-point-isabu-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531"/>
            <a:ext cx="13335000" cy="7500938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Texto en viñeta de diapositiva"/>
          <p:cNvSpPr txBox="1">
            <a:spLocks noGrp="1"/>
          </p:cNvSpPr>
          <p:nvPr>
            <p:ph type="body" sz="quarter" idx="4294967295"/>
          </p:nvPr>
        </p:nvSpPr>
        <p:spPr>
          <a:xfrm>
            <a:off x="625474" y="3057524"/>
            <a:ext cx="10725951" cy="752476"/>
          </a:xfrm>
          <a:prstGeom prst="rect">
            <a:avLst/>
          </a:prstGeom>
        </p:spPr>
        <p:txBody>
          <a:bodyPr lIns="34289" tIns="34289" rIns="34289" bIns="34289">
            <a:normAutofit fontScale="92500" lnSpcReduction="20000"/>
          </a:bodyPr>
          <a:lstStyle/>
          <a:p>
            <a:pPr defTabSz="767715">
              <a:defRPr sz="4836" b="0">
                <a:solidFill>
                  <a:srgbClr val="FFFFFF"/>
                </a:solidFill>
                <a:latin typeface="Ubuntu Light"/>
                <a:ea typeface="Ubuntu Light"/>
                <a:cs typeface="Ubuntu Light"/>
                <a:sym typeface="Ubuntu Light"/>
              </a:defRPr>
            </a:pPr>
            <a:r>
              <a:rPr lang="es-ES" sz="5400" dirty="0">
                <a:latin typeface="Ubuntu" panose="020B0504030602030204" pitchFamily="34" charset="0"/>
              </a:rPr>
              <a:t>MAPA DE PROCESOS Y DESCRIPCION</a:t>
            </a:r>
            <a:endParaRPr lang="es-CO" sz="5400" dirty="0">
              <a:latin typeface="Ubuntu" panose="020B0504030602030204" pitchFamily="34" charset="0"/>
            </a:endParaRPr>
          </a:p>
          <a:p>
            <a:pPr defTabSz="767715">
              <a:defRPr sz="4836" b="0">
                <a:solidFill>
                  <a:srgbClr val="FFFFFF"/>
                </a:solidFill>
                <a:latin typeface="Ubuntu Light"/>
                <a:ea typeface="Ubuntu Light"/>
                <a:cs typeface="Ubuntu Light"/>
                <a:sym typeface="Ubuntu Light"/>
              </a:defRPr>
            </a:pPr>
            <a:endParaRPr dirty="0"/>
          </a:p>
        </p:txBody>
      </p:sp>
      <p:sp>
        <p:nvSpPr>
          <p:cNvPr id="225" name="Titulo"/>
          <p:cNvSpPr txBox="1">
            <a:spLocks noGrp="1"/>
          </p:cNvSpPr>
          <p:nvPr>
            <p:ph type="title" idx="4294967295"/>
          </p:nvPr>
        </p:nvSpPr>
        <p:spPr>
          <a:xfrm>
            <a:off x="696358" y="285749"/>
            <a:ext cx="10584183" cy="1266826"/>
          </a:xfrm>
          <a:prstGeom prst="rect">
            <a:avLst/>
          </a:prstGeom>
        </p:spPr>
        <p:txBody>
          <a:bodyPr lIns="38100" tIns="38100" rIns="38100" bIns="38100" anchor="t">
            <a:normAutofit fontScale="90000"/>
          </a:bodyPr>
          <a:lstStyle>
            <a:lvl1pPr defTabSz="2072640">
              <a:lnSpc>
                <a:spcPct val="90000"/>
              </a:lnSpc>
              <a:defRPr sz="8330" b="0" spc="-83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defRPr>
            </a:lvl1pPr>
          </a:lstStyle>
          <a:p>
            <a:r>
              <a:rPr lang="es-CO" dirty="0"/>
              <a:t>E.S.E Instituto de Salud de Bucaramanga</a:t>
            </a:r>
          </a:p>
        </p:txBody>
      </p:sp>
      <p:sp>
        <p:nvSpPr>
          <p:cNvPr id="226" name="Texto en viñeta de diapositiva"/>
          <p:cNvSpPr txBox="1"/>
          <p:nvPr/>
        </p:nvSpPr>
        <p:spPr>
          <a:xfrm>
            <a:off x="625474" y="2894277"/>
            <a:ext cx="10584183" cy="2926381"/>
          </a:xfrm>
          <a:prstGeom prst="rect">
            <a:avLst/>
          </a:prstGeom>
          <a:ln w="3175">
            <a:miter lim="400000"/>
          </a:ln>
        </p:spPr>
        <p:txBody>
          <a:bodyPr lIns="38100" tIns="38100" rIns="38100" bIns="38100">
            <a:normAutofit/>
          </a:bodyPr>
          <a:lstStyle/>
          <a:p>
            <a:pPr marL="434340" indent="-434340" defTabSz="355600">
              <a:lnSpc>
                <a:spcPct val="100000"/>
              </a:lnSpc>
              <a:spcBef>
                <a:spcPts val="4700"/>
              </a:spcBef>
              <a:buSzPct val="100000"/>
              <a:buChar char="•"/>
              <a:defRPr sz="38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defRPr>
            </a:pPr>
            <a:endParaRPr dirty="0"/>
          </a:p>
        </p:txBody>
      </p:sp>
      <p:sp>
        <p:nvSpPr>
          <p:cNvPr id="227" name="Texto resaltar"/>
          <p:cNvSpPr txBox="1"/>
          <p:nvPr/>
        </p:nvSpPr>
        <p:spPr>
          <a:xfrm>
            <a:off x="1304525" y="6556375"/>
            <a:ext cx="10206779" cy="75247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tIns="34289" rIns="34289" bIns="34289">
            <a:normAutofit/>
          </a:bodyPr>
          <a:lstStyle>
            <a:lvl1pPr defTabSz="825500">
              <a:lnSpc>
                <a:spcPct val="100000"/>
              </a:lnSpc>
              <a:spcBef>
                <a:spcPts val="0"/>
              </a:spcBef>
              <a:defRPr sz="3500">
                <a:solidFill>
                  <a:srgbClr val="929292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</a:lstStyle>
          <a:p>
            <a:r>
              <a:t>Texto resaltar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Título de diapositiva"/>
          <p:cNvSpPr txBox="1">
            <a:spLocks noGrp="1"/>
          </p:cNvSpPr>
          <p:nvPr>
            <p:ph type="title" idx="4294967295"/>
          </p:nvPr>
        </p:nvSpPr>
        <p:spPr>
          <a:xfrm>
            <a:off x="1397028" y="252663"/>
            <a:ext cx="8909346" cy="2733752"/>
          </a:xfrm>
          <a:prstGeom prst="rect">
            <a:avLst/>
          </a:prstGeom>
        </p:spPr>
        <p:txBody>
          <a:bodyPr lIns="38100" tIns="38100" rIns="38100" bIns="38100">
            <a:normAutofit/>
          </a:bodyPr>
          <a:lstStyle/>
          <a:p>
            <a:pPr defTabSz="355600">
              <a:lnSpc>
                <a:spcPct val="90000"/>
              </a:lnSpc>
              <a:defRPr sz="8700" spc="-86">
                <a:solidFill>
                  <a:srgbClr val="494949"/>
                </a:solidFill>
                <a:latin typeface="Ubuntu"/>
                <a:ea typeface="Ubuntu"/>
                <a:cs typeface="Ubuntu"/>
                <a:sym typeface="Ubuntu"/>
              </a:defRPr>
            </a:pPr>
            <a:r>
              <a:rPr lang="es-CO" sz="3100" dirty="0"/>
              <a:t>MAPA DE PROCESOS</a:t>
            </a:r>
            <a:br>
              <a:rPr lang="es-CO" dirty="0"/>
            </a:br>
            <a:endParaRPr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ED1D538-3674-47D7-865D-E90F3B664B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083" t="23340" r="8216" b="14795"/>
          <a:stretch/>
        </p:blipFill>
        <p:spPr>
          <a:xfrm>
            <a:off x="2212827" y="2254435"/>
            <a:ext cx="8909346" cy="5022257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Texto en viñeta de diapositiva"/>
          <p:cNvSpPr txBox="1">
            <a:spLocks noGrp="1"/>
          </p:cNvSpPr>
          <p:nvPr>
            <p:ph type="body" idx="4294967295"/>
          </p:nvPr>
        </p:nvSpPr>
        <p:spPr>
          <a:xfrm>
            <a:off x="1547438" y="1183670"/>
            <a:ext cx="9857801" cy="5015097"/>
          </a:xfrm>
          <a:prstGeom prst="rect">
            <a:avLst/>
          </a:prstGeom>
        </p:spPr>
        <p:txBody>
          <a:bodyPr lIns="38100" tIns="38100" rIns="38100" bIns="38100"/>
          <a:lstStyle/>
          <a:p>
            <a:pPr marL="434340" indent="-434340" defTabSz="355600">
              <a:spcBef>
                <a:spcPts val="4700"/>
              </a:spcBef>
              <a:buSzPct val="100000"/>
              <a:buChar char="•"/>
              <a:defRPr sz="3800" b="0">
                <a:solidFill>
                  <a:srgbClr val="535860"/>
                </a:solidFill>
                <a:latin typeface="Ubuntu Light"/>
                <a:ea typeface="Ubuntu Light"/>
                <a:cs typeface="Ubuntu Light"/>
                <a:sym typeface="Ubuntu Light"/>
              </a:defRPr>
            </a:pPr>
            <a:r>
              <a:rPr lang="es-ES" dirty="0">
                <a:solidFill>
                  <a:schemeClr val="accent3">
                    <a:lumMod val="50000"/>
                  </a:schemeClr>
                </a:solidFill>
              </a:rPr>
              <a:t>DESCRIPCION DEL MAPA DE  PROCESOS</a:t>
            </a:r>
          </a:p>
          <a:p>
            <a:pPr marL="434340" indent="-434340" defTabSz="355600">
              <a:spcBef>
                <a:spcPts val="4700"/>
              </a:spcBef>
              <a:buSzPct val="100000"/>
              <a:buChar char="•"/>
              <a:defRPr sz="3800" b="0">
                <a:solidFill>
                  <a:srgbClr val="535860"/>
                </a:solidFill>
                <a:latin typeface="Ubuntu Light"/>
                <a:ea typeface="Ubuntu Light"/>
                <a:cs typeface="Ubuntu Light"/>
                <a:sym typeface="Ubuntu Light"/>
              </a:defRPr>
            </a:pPr>
            <a:endParaRPr dirty="0"/>
          </a:p>
        </p:txBody>
      </p:sp>
      <p:sp>
        <p:nvSpPr>
          <p:cNvPr id="233" name="Texto resaltar"/>
          <p:cNvSpPr txBox="1"/>
          <p:nvPr/>
        </p:nvSpPr>
        <p:spPr>
          <a:xfrm>
            <a:off x="1372948" y="2784742"/>
            <a:ext cx="10206780" cy="124647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tIns="34289" rIns="34289" bIns="34289">
            <a:normAutofit/>
          </a:bodyPr>
          <a:lstStyle>
            <a:lvl1pPr defTabSz="825500">
              <a:lnSpc>
                <a:spcPct val="100000"/>
              </a:lnSpc>
              <a:spcBef>
                <a:spcPts val="0"/>
              </a:spcBef>
              <a:defRPr sz="3500">
                <a:solidFill>
                  <a:srgbClr val="929292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</a:lstStyle>
          <a:p>
            <a:r>
              <a:rPr lang="es-ES" sz="1700" b="1" dirty="0">
                <a:solidFill>
                  <a:schemeClr val="accent3">
                    <a:lumMod val="50000"/>
                  </a:schemeClr>
                </a:solidFill>
              </a:rPr>
              <a:t>El Instituto de Salud de Bucaramanga, ha elaborado e implementado un Mapa de procesos, el cual le permite alcanzar los resultados y alinear sus actividades en una sola dirección, para brindar servicios de calidad y lograr la satisfacción de los clientes, usuarios y su familia.</a:t>
            </a:r>
          </a:p>
          <a:p>
            <a:endParaRPr dirty="0"/>
          </a:p>
        </p:txBody>
      </p:sp>
      <p:pic>
        <p:nvPicPr>
          <p:cNvPr id="4" name="Picture 2" descr="Proceso aceptar - Iconos Interfaz de usuario y Gestos">
            <a:extLst>
              <a:ext uri="{FF2B5EF4-FFF2-40B4-BE49-F238E27FC236}">
                <a16:creationId xmlns:a16="http://schemas.microsoft.com/office/drawing/2014/main" id="{566D2685-A99E-403B-A366-53959A8A6D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1255" y="4212022"/>
            <a:ext cx="2112490" cy="2098750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041160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Texto en viñeta de diapositiva"/>
          <p:cNvSpPr txBox="1">
            <a:spLocks noGrp="1"/>
          </p:cNvSpPr>
          <p:nvPr>
            <p:ph type="body" idx="4294967295"/>
          </p:nvPr>
        </p:nvSpPr>
        <p:spPr>
          <a:xfrm>
            <a:off x="1547438" y="1183670"/>
            <a:ext cx="9857801" cy="5015097"/>
          </a:xfrm>
          <a:prstGeom prst="rect">
            <a:avLst/>
          </a:prstGeom>
        </p:spPr>
        <p:txBody>
          <a:bodyPr lIns="38100" tIns="38100" rIns="38100" bIns="38100"/>
          <a:lstStyle/>
          <a:p>
            <a:pPr marL="434340" indent="-434340" defTabSz="355600">
              <a:spcBef>
                <a:spcPts val="4700"/>
              </a:spcBef>
              <a:buSzPct val="100000"/>
              <a:buFontTx/>
              <a:buChar char="•"/>
              <a:defRPr sz="3800" b="0">
                <a:solidFill>
                  <a:srgbClr val="535860"/>
                </a:solidFill>
                <a:latin typeface="Ubuntu Light"/>
                <a:ea typeface="Ubuntu Light"/>
                <a:cs typeface="Ubuntu Light"/>
                <a:sym typeface="Ubuntu Light"/>
              </a:defRPr>
            </a:pPr>
            <a:r>
              <a:rPr lang="es-ES" sz="4000" dirty="0">
                <a:solidFill>
                  <a:schemeClr val="accent3">
                    <a:lumMod val="50000"/>
                  </a:schemeClr>
                </a:solidFill>
                <a:latin typeface="Ubuntu" panose="020B0504030602030204" pitchFamily="34" charset="0"/>
              </a:rPr>
              <a:t>MACRO PROCESOS</a:t>
            </a:r>
            <a:endParaRPr lang="es-CO" sz="4000" dirty="0">
              <a:solidFill>
                <a:schemeClr val="accent3">
                  <a:lumMod val="50000"/>
                </a:schemeClr>
              </a:solidFill>
              <a:latin typeface="Ubuntu" panose="020B0504030602030204" pitchFamily="34" charset="0"/>
            </a:endParaRPr>
          </a:p>
          <a:p>
            <a:pPr marL="434340" indent="-434340" defTabSz="355600">
              <a:spcBef>
                <a:spcPts val="4700"/>
              </a:spcBef>
              <a:buSzPct val="100000"/>
              <a:buChar char="•"/>
              <a:defRPr sz="3800" b="0">
                <a:solidFill>
                  <a:srgbClr val="535860"/>
                </a:solidFill>
                <a:latin typeface="Ubuntu Light"/>
                <a:ea typeface="Ubuntu Light"/>
                <a:cs typeface="Ubuntu Light"/>
                <a:sym typeface="Ubuntu Light"/>
              </a:defRPr>
            </a:pPr>
            <a:endParaRPr dirty="0"/>
          </a:p>
        </p:txBody>
      </p:sp>
      <p:sp>
        <p:nvSpPr>
          <p:cNvPr id="233" name="Texto resaltar"/>
          <p:cNvSpPr txBox="1"/>
          <p:nvPr/>
        </p:nvSpPr>
        <p:spPr>
          <a:xfrm>
            <a:off x="1372948" y="2938742"/>
            <a:ext cx="10206780" cy="75247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tIns="34289" rIns="34289" bIns="34289">
            <a:noAutofit/>
          </a:bodyPr>
          <a:lstStyle>
            <a:lvl1pPr defTabSz="825500">
              <a:lnSpc>
                <a:spcPct val="100000"/>
              </a:lnSpc>
              <a:spcBef>
                <a:spcPts val="0"/>
              </a:spcBef>
              <a:defRPr sz="3500">
                <a:solidFill>
                  <a:srgbClr val="929292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</a:lstStyle>
          <a:p>
            <a:r>
              <a:rPr lang="es-ES" sz="1700" b="1" dirty="0">
                <a:solidFill>
                  <a:schemeClr val="accent3">
                    <a:lumMod val="50000"/>
                  </a:schemeClr>
                </a:solidFill>
              </a:rPr>
              <a:t>Los procesos que conforman el Mapa de procesos fueron clasificados en cuatro macroprocesos, de acuerdo con lo establecido por el Sistema de Gestión de Calidad</a:t>
            </a:r>
          </a:p>
          <a:p>
            <a:endParaRPr sz="2000" dirty="0"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5F75BB2-777F-468E-AD62-799B42F9F4F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91505" y="474256"/>
            <a:ext cx="9856787" cy="610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</a:pPr>
            <a:r>
              <a:rPr lang="es-ES" sz="3600" dirty="0">
                <a:solidFill>
                  <a:schemeClr val="accent3">
                    <a:lumMod val="50000"/>
                  </a:schemeClr>
                </a:solidFill>
                <a:latin typeface="Ubuntu" panose="020B0504030602030204" pitchFamily="34" charset="0"/>
                <a:ea typeface="Yellowtail"/>
                <a:cs typeface="Yellowtail"/>
                <a:sym typeface="Yellowtail"/>
              </a:rPr>
              <a:t>MACRO PROCESOS</a:t>
            </a:r>
            <a:endParaRPr lang="es-ES" sz="3600" b="0" i="0" u="none" strike="noStrike" cap="none" dirty="0">
              <a:solidFill>
                <a:schemeClr val="accent3">
                  <a:lumMod val="50000"/>
                </a:schemeClr>
              </a:solidFill>
              <a:latin typeface="Ubuntu" panose="020B0504030602030204" pitchFamily="34" charset="0"/>
              <a:ea typeface="Yellowtail"/>
              <a:cs typeface="Yellowtail"/>
              <a:sym typeface="Yellowtail"/>
            </a:endParaRPr>
          </a:p>
        </p:txBody>
      </p:sp>
      <p:pic>
        <p:nvPicPr>
          <p:cNvPr id="1026" name="Picture 2" descr="Patrón sin costura de tablero de ajedrez verde color pastel diseño  artístico cuadriculado tablero de ajedrez planos de tablero de ajedrez  concepto abstracto elemento gráfico | Vector Premium">
            <a:extLst>
              <a:ext uri="{FF2B5EF4-FFF2-40B4-BE49-F238E27FC236}">
                <a16:creationId xmlns:a16="http://schemas.microsoft.com/office/drawing/2014/main" id="{962709AB-B8F6-4B18-A863-36B40C2BE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3187" y="1561960"/>
            <a:ext cx="1551561" cy="1544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D1CF4A18-3361-456A-AEC2-5C78D06CB655}"/>
              </a:ext>
            </a:extLst>
          </p:cNvPr>
          <p:cNvGrpSpPr/>
          <p:nvPr/>
        </p:nvGrpSpPr>
        <p:grpSpPr>
          <a:xfrm>
            <a:off x="3574970" y="3237544"/>
            <a:ext cx="4365963" cy="1044899"/>
            <a:chOff x="-429361" y="1535317"/>
            <a:chExt cx="4365963" cy="1044899"/>
          </a:xfrm>
        </p:grpSpPr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3CCAAF65-96D0-4DBD-B77F-4AE23D3739D2}"/>
                </a:ext>
              </a:extLst>
            </p:cNvPr>
            <p:cNvSpPr/>
            <p:nvPr/>
          </p:nvSpPr>
          <p:spPr>
            <a:xfrm>
              <a:off x="1389735" y="1635329"/>
              <a:ext cx="2546867" cy="944887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9A5EEC8E-369E-4058-B575-B1443A28E0FE}"/>
                </a:ext>
              </a:extLst>
            </p:cNvPr>
            <p:cNvSpPr txBox="1"/>
            <p:nvPr/>
          </p:nvSpPr>
          <p:spPr>
            <a:xfrm>
              <a:off x="-429361" y="1535317"/>
              <a:ext cx="2546867" cy="94488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688" tIns="170688" rIns="170688" bIns="0" numCol="1" spcCol="1270" anchor="t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700" b="1" kern="1200" dirty="0">
                  <a:latin typeface="Ubuntu" panose="020B0504030602030204"/>
                </a:rPr>
                <a:t>MACROPROCESO ESTRATEGICO</a:t>
              </a:r>
              <a:endParaRPr lang="es-CO" sz="1700" b="1" kern="1200" dirty="0">
                <a:latin typeface="Ubuntu" panose="020B0504030602030204"/>
              </a:endParaRPr>
            </a:p>
          </p:txBody>
        </p:sp>
      </p:grpSp>
      <p:grpSp>
        <p:nvGrpSpPr>
          <p:cNvPr id="9" name="Grupo 8">
            <a:extLst>
              <a:ext uri="{FF2B5EF4-FFF2-40B4-BE49-F238E27FC236}">
                <a16:creationId xmlns:a16="http://schemas.microsoft.com/office/drawing/2014/main" id="{DC5216E5-C067-4873-AE75-CCB8FE181BC5}"/>
              </a:ext>
            </a:extLst>
          </p:cNvPr>
          <p:cNvGrpSpPr/>
          <p:nvPr/>
        </p:nvGrpSpPr>
        <p:grpSpPr>
          <a:xfrm>
            <a:off x="7661631" y="2694490"/>
            <a:ext cx="2623067" cy="1314262"/>
            <a:chOff x="4115196" y="1635329"/>
            <a:chExt cx="2623067" cy="1314262"/>
          </a:xfrm>
        </p:grpSpPr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37E53B0B-69B7-4E2C-B990-159C3A86114F}"/>
                </a:ext>
              </a:extLst>
            </p:cNvPr>
            <p:cNvSpPr/>
            <p:nvPr/>
          </p:nvSpPr>
          <p:spPr>
            <a:xfrm>
              <a:off x="4191396" y="1635329"/>
              <a:ext cx="2546867" cy="944887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2563B679-6D9F-4F9B-947D-153C5D37B2A6}"/>
                </a:ext>
              </a:extLst>
            </p:cNvPr>
            <p:cNvSpPr txBox="1"/>
            <p:nvPr/>
          </p:nvSpPr>
          <p:spPr>
            <a:xfrm>
              <a:off x="4115196" y="2004704"/>
              <a:ext cx="2546867" cy="94488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688" tIns="170688" rIns="170688" bIns="0" numCol="1" spcCol="1270" anchor="t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700" b="1" kern="1200" dirty="0">
                  <a:latin typeface="Ubuntu" panose="020B0504030602030204"/>
                </a:rPr>
                <a:t>MACROPROCESO MISIONAL</a:t>
              </a:r>
              <a:endParaRPr lang="es-CO" sz="1700" b="1" kern="1200" dirty="0">
                <a:latin typeface="Ubuntu" panose="020B0504030602030204"/>
              </a:endParaRPr>
            </a:p>
          </p:txBody>
        </p:sp>
      </p:grp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5EB6EC19-AA82-488C-9E72-D1F4F240F633}"/>
              </a:ext>
            </a:extLst>
          </p:cNvPr>
          <p:cNvSpPr/>
          <p:nvPr/>
        </p:nvSpPr>
        <p:spPr>
          <a:xfrm>
            <a:off x="7949232" y="1258169"/>
            <a:ext cx="1966079" cy="1510980"/>
          </a:xfrm>
          <a:prstGeom prst="round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00" r="-1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B8D96006-1FA1-4AD8-A8F0-DF347D86AD8E}"/>
              </a:ext>
            </a:extLst>
          </p:cNvPr>
          <p:cNvGrpSpPr/>
          <p:nvPr/>
        </p:nvGrpSpPr>
        <p:grpSpPr>
          <a:xfrm>
            <a:off x="7639039" y="3927232"/>
            <a:ext cx="4036145" cy="3165554"/>
            <a:chOff x="-99543" y="4416392"/>
            <a:chExt cx="4036145" cy="3165554"/>
          </a:xfrm>
        </p:grpSpPr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33F7C68E-10B0-42EF-B68D-CBF5FC723DEC}"/>
                </a:ext>
              </a:extLst>
            </p:cNvPr>
            <p:cNvSpPr/>
            <p:nvPr/>
          </p:nvSpPr>
          <p:spPr>
            <a:xfrm>
              <a:off x="1389735" y="4416392"/>
              <a:ext cx="2546867" cy="944887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CuadroTexto 14">
              <a:extLst>
                <a:ext uri="{FF2B5EF4-FFF2-40B4-BE49-F238E27FC236}">
                  <a16:creationId xmlns:a16="http://schemas.microsoft.com/office/drawing/2014/main" id="{DFDCDB9A-B1A2-4267-B435-43688E7A2C6E}"/>
                </a:ext>
              </a:extLst>
            </p:cNvPr>
            <p:cNvSpPr txBox="1"/>
            <p:nvPr/>
          </p:nvSpPr>
          <p:spPr>
            <a:xfrm>
              <a:off x="-99543" y="6637059"/>
              <a:ext cx="2546867" cy="94488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688" tIns="170688" rIns="170688" bIns="0" numCol="1" spcCol="1270" anchor="t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700" b="1" kern="1200" dirty="0">
                  <a:latin typeface="Ubuntu" panose="020B0504030602030204"/>
                </a:rPr>
                <a:t>MACROPROCESO APOYO</a:t>
              </a:r>
              <a:endParaRPr lang="es-CO" sz="1700" b="1" kern="1200" dirty="0">
                <a:latin typeface="Ubuntu" panose="020B0504030602030204"/>
              </a:endParaRPr>
            </a:p>
          </p:txBody>
        </p:sp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9AB09876-0EEB-4E7D-99B3-2A41B85A3984}"/>
              </a:ext>
            </a:extLst>
          </p:cNvPr>
          <p:cNvGrpSpPr/>
          <p:nvPr/>
        </p:nvGrpSpPr>
        <p:grpSpPr>
          <a:xfrm>
            <a:off x="3553387" y="5948257"/>
            <a:ext cx="4387545" cy="1092749"/>
            <a:chOff x="2350718" y="4323473"/>
            <a:chExt cx="4387545" cy="1092749"/>
          </a:xfrm>
        </p:grpSpPr>
        <p:sp>
          <p:nvSpPr>
            <p:cNvPr id="18" name="Rectángulo 17">
              <a:extLst>
                <a:ext uri="{FF2B5EF4-FFF2-40B4-BE49-F238E27FC236}">
                  <a16:creationId xmlns:a16="http://schemas.microsoft.com/office/drawing/2014/main" id="{9600A918-58FF-467C-87DE-1F7B52C86538}"/>
                </a:ext>
              </a:extLst>
            </p:cNvPr>
            <p:cNvSpPr/>
            <p:nvPr/>
          </p:nvSpPr>
          <p:spPr>
            <a:xfrm>
              <a:off x="4191396" y="4471335"/>
              <a:ext cx="2546867" cy="944887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ED534D6E-6315-4D23-8486-C3FBA003F160}"/>
                </a:ext>
              </a:extLst>
            </p:cNvPr>
            <p:cNvSpPr txBox="1"/>
            <p:nvPr/>
          </p:nvSpPr>
          <p:spPr>
            <a:xfrm>
              <a:off x="2350718" y="4323473"/>
              <a:ext cx="2546867" cy="94488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688" tIns="170688" rIns="170688" bIns="0" numCol="1" spcCol="1270" anchor="t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700" b="1" kern="1200" dirty="0">
                  <a:latin typeface="Ubuntu" panose="020B0504030602030204"/>
                </a:rPr>
                <a:t>MACROPROCESO EVALUACION</a:t>
              </a:r>
              <a:endParaRPr lang="es-CO" sz="1700" b="1" kern="1200" dirty="0">
                <a:latin typeface="Ubuntu" panose="020B0504030602030204"/>
              </a:endParaRPr>
            </a:p>
          </p:txBody>
        </p:sp>
      </p:grpSp>
      <p:pic>
        <p:nvPicPr>
          <p:cNvPr id="1028" name="Picture 4" descr="Evaluación - Iconos gratis de negocios y finanzas">
            <a:extLst>
              <a:ext uri="{FF2B5EF4-FFF2-40B4-BE49-F238E27FC236}">
                <a16:creationId xmlns:a16="http://schemas.microsoft.com/office/drawing/2014/main" id="{6CCC7036-7FD4-486B-920C-E1BA1BFC2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732" y="4516211"/>
            <a:ext cx="1366179" cy="1366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poyo - Iconos gratis de redes">
            <a:extLst>
              <a:ext uri="{FF2B5EF4-FFF2-40B4-BE49-F238E27FC236}">
                <a16:creationId xmlns:a16="http://schemas.microsoft.com/office/drawing/2014/main" id="{1F01C744-FDA2-461D-97BA-777CF968E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5158" y="4303467"/>
            <a:ext cx="1918657" cy="1918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632865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Texto en viñeta de diapositiva"/>
          <p:cNvSpPr txBox="1">
            <a:spLocks noGrp="1"/>
          </p:cNvSpPr>
          <p:nvPr>
            <p:ph type="body" idx="4294967295"/>
          </p:nvPr>
        </p:nvSpPr>
        <p:spPr>
          <a:xfrm>
            <a:off x="1547438" y="1183670"/>
            <a:ext cx="9857801" cy="5015097"/>
          </a:xfrm>
          <a:prstGeom prst="rect">
            <a:avLst/>
          </a:prstGeom>
        </p:spPr>
        <p:txBody>
          <a:bodyPr lIns="38100" tIns="38100" rIns="38100" bIns="38100"/>
          <a:lstStyle/>
          <a:p>
            <a:pPr defTabSz="355600">
              <a:spcBef>
                <a:spcPts val="4700"/>
              </a:spcBef>
              <a:buSzPct val="100000"/>
              <a:defRPr sz="3800" b="0">
                <a:solidFill>
                  <a:srgbClr val="535860"/>
                </a:solidFill>
                <a:latin typeface="Ubuntu Light"/>
                <a:ea typeface="Ubuntu Light"/>
                <a:cs typeface="Ubuntu Light"/>
                <a:sym typeface="Ubuntu Light"/>
              </a:defRPr>
            </a:pPr>
            <a:r>
              <a:rPr lang="es-ES" sz="3600" dirty="0">
                <a:solidFill>
                  <a:srgbClr val="007A39"/>
                </a:solidFill>
                <a:latin typeface="Ubuntu" panose="020B0504030602030204" pitchFamily="34" charset="0"/>
                <a:ea typeface="Yellowtail"/>
                <a:cs typeface="Yellowtail"/>
                <a:sym typeface="Yellowtail"/>
              </a:rPr>
              <a:t>                  </a:t>
            </a:r>
            <a:r>
              <a:rPr lang="es-ES" sz="3600" dirty="0">
                <a:solidFill>
                  <a:schemeClr val="accent3">
                    <a:lumMod val="50000"/>
                  </a:schemeClr>
                </a:solidFill>
                <a:latin typeface="Ubuntu" panose="020B0504030602030204" pitchFamily="34" charset="0"/>
                <a:ea typeface="Yellowtail"/>
                <a:cs typeface="Yellowtail"/>
                <a:sym typeface="Yellowtail"/>
              </a:rPr>
              <a:t>MACROPROCESO ESTRATEGICO</a:t>
            </a:r>
          </a:p>
          <a:p>
            <a:pPr marL="434340" indent="-434340" defTabSz="355600">
              <a:spcBef>
                <a:spcPts val="4700"/>
              </a:spcBef>
              <a:buSzPct val="100000"/>
              <a:buChar char="•"/>
              <a:defRPr sz="3800" b="0">
                <a:solidFill>
                  <a:srgbClr val="535860"/>
                </a:solidFill>
                <a:latin typeface="Ubuntu Light"/>
                <a:ea typeface="Ubuntu Light"/>
                <a:cs typeface="Ubuntu Light"/>
                <a:sym typeface="Ubuntu Light"/>
              </a:defRPr>
            </a:pPr>
            <a:endParaRPr dirty="0"/>
          </a:p>
        </p:txBody>
      </p:sp>
      <p:sp>
        <p:nvSpPr>
          <p:cNvPr id="233" name="Texto resaltar"/>
          <p:cNvSpPr txBox="1"/>
          <p:nvPr/>
        </p:nvSpPr>
        <p:spPr>
          <a:xfrm>
            <a:off x="1580782" y="6454775"/>
            <a:ext cx="10206780" cy="75247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tIns="34289" rIns="34289" bIns="34289">
            <a:normAutofit fontScale="40000" lnSpcReduction="20000"/>
          </a:bodyPr>
          <a:lstStyle>
            <a:lvl1pPr defTabSz="825500">
              <a:lnSpc>
                <a:spcPct val="100000"/>
              </a:lnSpc>
              <a:spcBef>
                <a:spcPts val="0"/>
              </a:spcBef>
              <a:defRPr sz="3500">
                <a:solidFill>
                  <a:srgbClr val="929292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</a:lstStyle>
          <a:p>
            <a:r>
              <a:rPr lang="es-ES" b="1" dirty="0">
                <a:solidFill>
                  <a:schemeClr val="accent3">
                    <a:lumMod val="50000"/>
                  </a:schemeClr>
                </a:solidFill>
              </a:rPr>
              <a:t>En este grupo se encuentran los procesos cuyo propósito es promover la política y objetivos de calidad, asegurar que los procesos son apropiados y se han implementado </a:t>
            </a:r>
            <a:r>
              <a:rPr lang="es-ES" sz="4300" b="1" dirty="0">
                <a:solidFill>
                  <a:schemeClr val="accent3">
                    <a:lumMod val="50000"/>
                  </a:schemeClr>
                </a:solidFill>
              </a:rPr>
              <a:t>correctamente</a:t>
            </a:r>
            <a:r>
              <a:rPr lang="es-ES" b="1" dirty="0">
                <a:solidFill>
                  <a:schemeClr val="accent3">
                    <a:lumMod val="50000"/>
                  </a:schemeClr>
                </a:solidFill>
              </a:rPr>
              <a:t> en procura del mejoramiento continuo del SGC y de la Institución.</a:t>
            </a:r>
          </a:p>
          <a:p>
            <a:r>
              <a:rPr lang="es-ES" b="1" dirty="0">
                <a:solidFill>
                  <a:schemeClr val="accent3">
                    <a:lumMod val="50000"/>
                  </a:schemeClr>
                </a:solidFill>
              </a:rPr>
              <a:t>s y se han implementado correctamente en procura del mejoramiento continuo del SGC y de la Institución.</a:t>
            </a:r>
            <a:endParaRPr lang="en-US" b="1" dirty="0">
              <a:solidFill>
                <a:schemeClr val="accent3">
                  <a:lumMod val="50000"/>
                </a:schemeClr>
              </a:solidFill>
            </a:endParaRPr>
          </a:p>
          <a:p>
            <a:endParaRPr dirty="0"/>
          </a:p>
        </p:txBody>
      </p:sp>
      <p:pic>
        <p:nvPicPr>
          <p:cNvPr id="3" name="Gráfico 2" descr="Piezas de ajedrez">
            <a:extLst>
              <a:ext uri="{FF2B5EF4-FFF2-40B4-BE49-F238E27FC236}">
                <a16:creationId xmlns:a16="http://schemas.microsoft.com/office/drawing/2014/main" id="{CB42A3B9-3B47-42DE-B45C-1EFCAC2EAE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19138" y="2895600"/>
            <a:ext cx="914400" cy="91440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6FBF678-4AFD-4828-BEEC-1AA045FA92B3}"/>
              </a:ext>
            </a:extLst>
          </p:cNvPr>
          <p:cNvSpPr txBox="1"/>
          <p:nvPr/>
        </p:nvSpPr>
        <p:spPr>
          <a:xfrm>
            <a:off x="5706604" y="3441598"/>
            <a:ext cx="1921791" cy="73680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781" tIns="27781" rIns="27781" bIns="27781" numCol="1" spcCol="38100" rtlCol="0" anchor="ctr">
            <a:spAutoFit/>
          </a:bodyPr>
          <a:lstStyle/>
          <a:p>
            <a:pPr marL="0" marR="0" indent="0" algn="l" defTabSz="1354632" rtl="0" fontAlgn="auto" latinLnBrk="0" hangingPunct="0">
              <a:lnSpc>
                <a:spcPct val="90000"/>
              </a:lnSpc>
              <a:spcBef>
                <a:spcPts val="2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b="1" dirty="0">
                <a:latin typeface="Ubuntu" panose="020B0504030602030204"/>
              </a:rPr>
              <a:t>Estratégico</a:t>
            </a:r>
            <a:endParaRPr kumimoji="0" lang="es-CO" sz="2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Ubuntu" panose="020B0504030602030204"/>
              <a:sym typeface="Helvetica Neue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40EE63ED-71EA-4117-9A65-90CE7C14C9F1}"/>
              </a:ext>
            </a:extLst>
          </p:cNvPr>
          <p:cNvSpPr/>
          <p:nvPr/>
        </p:nvSpPr>
        <p:spPr>
          <a:xfrm>
            <a:off x="2775897" y="2353153"/>
            <a:ext cx="2014780" cy="81015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781" tIns="27781" rIns="27781" bIns="27781" numCol="1" spcCol="38100" rtlCol="0" anchor="ctr">
            <a:spAutoFit/>
          </a:bodyPr>
          <a:lstStyle/>
          <a:p>
            <a:pPr algn="ctr" defTabSz="458611">
              <a:lnSpc>
                <a:spcPct val="100000"/>
              </a:lnSpc>
              <a:spcBef>
                <a:spcPts val="0"/>
              </a:spcBef>
            </a:pPr>
            <a:r>
              <a:rPr lang="es-CO" sz="1600" b="1" dirty="0">
                <a:solidFill>
                  <a:schemeClr val="bg1"/>
                </a:solidFill>
              </a:rPr>
              <a:t>Gestión </a:t>
            </a:r>
            <a:r>
              <a:rPr lang="es-CO" sz="1700" b="1" dirty="0">
                <a:solidFill>
                  <a:schemeClr val="bg1"/>
                </a:solidFill>
              </a:rPr>
              <a:t>Directiva</a:t>
            </a:r>
          </a:p>
          <a:p>
            <a:pPr algn="ctr" defTabSz="458611">
              <a:lnSpc>
                <a:spcPct val="100000"/>
              </a:lnSpc>
              <a:spcBef>
                <a:spcPts val="0"/>
              </a:spcBef>
            </a:pPr>
            <a:endParaRPr kumimoji="0" lang="es-CO" sz="1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  <a:p>
            <a:pPr algn="ctr" defTabSz="458611">
              <a:lnSpc>
                <a:spcPct val="100000"/>
              </a:lnSpc>
              <a:spcBef>
                <a:spcPts val="0"/>
              </a:spcBef>
            </a:pPr>
            <a:endParaRPr kumimoji="0" lang="es-CO" sz="1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14C77564-D454-43CE-950A-93775AC04590}"/>
              </a:ext>
            </a:extLst>
          </p:cNvPr>
          <p:cNvSpPr/>
          <p:nvPr/>
        </p:nvSpPr>
        <p:spPr>
          <a:xfrm>
            <a:off x="5551300" y="5011645"/>
            <a:ext cx="2014780" cy="825546"/>
          </a:xfrm>
          <a:prstGeom prst="rect">
            <a:avLst/>
          </a:prstGeom>
          <a:solidFill>
            <a:schemeClr val="accent3">
              <a:lumMod val="75000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781" tIns="27781" rIns="27781" bIns="27781" numCol="1" spcCol="38100" rtlCol="0" anchor="ctr">
            <a:spAutoFit/>
          </a:bodyPr>
          <a:lstStyle/>
          <a:p>
            <a:pPr algn="ctr" defTabSz="458611">
              <a:lnSpc>
                <a:spcPct val="100000"/>
              </a:lnSpc>
              <a:spcBef>
                <a:spcPts val="0"/>
              </a:spcBef>
            </a:pPr>
            <a:r>
              <a:rPr lang="es-CO" sz="1700" b="1" dirty="0">
                <a:solidFill>
                  <a:schemeClr val="bg1"/>
                </a:solidFill>
              </a:rPr>
              <a:t>Gestión de Calidad y  auditoria </a:t>
            </a:r>
            <a:endParaRPr kumimoji="0" lang="es-CO" sz="17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  <a:p>
            <a:pPr algn="ctr" defTabSz="458611">
              <a:lnSpc>
                <a:spcPct val="100000"/>
              </a:lnSpc>
              <a:spcBef>
                <a:spcPts val="0"/>
              </a:spcBef>
            </a:pPr>
            <a:endParaRPr kumimoji="0" lang="es-CO" sz="1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FCC6B46B-7816-484E-831E-BDB6E92A163C}"/>
              </a:ext>
            </a:extLst>
          </p:cNvPr>
          <p:cNvSpPr/>
          <p:nvPr/>
        </p:nvSpPr>
        <p:spPr>
          <a:xfrm>
            <a:off x="8161998" y="4097529"/>
            <a:ext cx="2014780" cy="825546"/>
          </a:xfrm>
          <a:prstGeom prst="rect">
            <a:avLst/>
          </a:prstGeom>
          <a:solidFill>
            <a:schemeClr val="accent3">
              <a:lumMod val="75000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781" tIns="27781" rIns="27781" bIns="27781" numCol="1" spcCol="38100" rtlCol="0" anchor="ctr">
            <a:spAutoFit/>
          </a:bodyPr>
          <a:lstStyle/>
          <a:p>
            <a:pPr algn="ctr" defTabSz="458611">
              <a:lnSpc>
                <a:spcPct val="100000"/>
              </a:lnSpc>
              <a:spcBef>
                <a:spcPts val="0"/>
              </a:spcBef>
            </a:pPr>
            <a:r>
              <a:rPr lang="es-CO" sz="1700" b="1" dirty="0">
                <a:solidFill>
                  <a:schemeClr val="bg1"/>
                </a:solidFill>
              </a:rPr>
              <a:t>Gestión Talento Humano</a:t>
            </a:r>
          </a:p>
          <a:p>
            <a:pPr algn="ctr" defTabSz="458611">
              <a:lnSpc>
                <a:spcPct val="100000"/>
              </a:lnSpc>
              <a:spcBef>
                <a:spcPts val="0"/>
              </a:spcBef>
            </a:pPr>
            <a:endParaRPr kumimoji="0" lang="es-CO" sz="1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708D7B03-CA09-4074-B401-5CB1D6006B1D}"/>
              </a:ext>
            </a:extLst>
          </p:cNvPr>
          <p:cNvSpPr/>
          <p:nvPr/>
        </p:nvSpPr>
        <p:spPr>
          <a:xfrm>
            <a:off x="2839938" y="4105224"/>
            <a:ext cx="2014780" cy="81015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781" tIns="27781" rIns="27781" bIns="27781" numCol="1" spcCol="38100" rtlCol="0" anchor="ctr">
            <a:spAutoFit/>
          </a:bodyPr>
          <a:lstStyle/>
          <a:p>
            <a:pPr algn="ctr" defTabSz="458611">
              <a:lnSpc>
                <a:spcPct val="100000"/>
              </a:lnSpc>
              <a:spcBef>
                <a:spcPts val="0"/>
              </a:spcBef>
            </a:pPr>
            <a:r>
              <a:rPr lang="es-CO" sz="1600" b="1" dirty="0"/>
              <a:t> </a:t>
            </a:r>
            <a:r>
              <a:rPr lang="es-CO" sz="1700" b="1" dirty="0">
                <a:solidFill>
                  <a:schemeClr val="bg1"/>
                </a:solidFill>
              </a:rPr>
              <a:t>Gestión</a:t>
            </a:r>
            <a:r>
              <a:rPr lang="es-CO" sz="1600" b="1" dirty="0">
                <a:solidFill>
                  <a:schemeClr val="bg1"/>
                </a:solidFill>
              </a:rPr>
              <a:t> de Planeación Institucional</a:t>
            </a:r>
            <a:endParaRPr kumimoji="0" lang="es-CO" sz="1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D785DE28-E6EC-433F-BDC3-FAFB8B1727A2}"/>
              </a:ext>
            </a:extLst>
          </p:cNvPr>
          <p:cNvSpPr/>
          <p:nvPr/>
        </p:nvSpPr>
        <p:spPr>
          <a:xfrm>
            <a:off x="8161998" y="2360847"/>
            <a:ext cx="2014780" cy="79476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781" tIns="27781" rIns="27781" bIns="27781" numCol="1" spcCol="38100" rtlCol="0" anchor="ctr">
            <a:spAutoFit/>
          </a:bodyPr>
          <a:lstStyle/>
          <a:p>
            <a:pPr algn="ctr" defTabSz="458611">
              <a:lnSpc>
                <a:spcPct val="100000"/>
              </a:lnSpc>
              <a:spcBef>
                <a:spcPts val="0"/>
              </a:spcBef>
            </a:pPr>
            <a:r>
              <a:rPr lang="es-CO" sz="1600" b="1" dirty="0">
                <a:solidFill>
                  <a:schemeClr val="bg1"/>
                </a:solidFill>
              </a:rPr>
              <a:t>Gestión Atención al usuario</a:t>
            </a:r>
          </a:p>
          <a:p>
            <a:pPr algn="ctr" defTabSz="458611">
              <a:lnSpc>
                <a:spcPct val="100000"/>
              </a:lnSpc>
              <a:spcBef>
                <a:spcPts val="0"/>
              </a:spcBef>
            </a:pPr>
            <a:endParaRPr kumimoji="0" lang="es-CO" sz="1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34722416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Texto en viñeta de diapositiva"/>
          <p:cNvSpPr txBox="1">
            <a:spLocks noGrp="1"/>
          </p:cNvSpPr>
          <p:nvPr>
            <p:ph type="body" idx="4294967295"/>
          </p:nvPr>
        </p:nvSpPr>
        <p:spPr>
          <a:xfrm>
            <a:off x="1547438" y="1183670"/>
            <a:ext cx="9857801" cy="5015097"/>
          </a:xfrm>
          <a:prstGeom prst="rect">
            <a:avLst/>
          </a:prstGeom>
        </p:spPr>
        <p:txBody>
          <a:bodyPr lIns="38100" tIns="38100" rIns="38100" bIns="38100"/>
          <a:lstStyle/>
          <a:p>
            <a:pPr defTabSz="355600">
              <a:spcBef>
                <a:spcPts val="4700"/>
              </a:spcBef>
              <a:buSzPct val="100000"/>
              <a:defRPr sz="3800" b="0">
                <a:solidFill>
                  <a:srgbClr val="535860"/>
                </a:solidFill>
                <a:latin typeface="Ubuntu Light"/>
                <a:ea typeface="Ubuntu Light"/>
                <a:cs typeface="Ubuntu Light"/>
                <a:sym typeface="Ubuntu Light"/>
              </a:defRPr>
            </a:pPr>
            <a:r>
              <a:rPr lang="es-ES" sz="3600" b="0" dirty="0">
                <a:solidFill>
                  <a:srgbClr val="007A39"/>
                </a:solidFill>
                <a:latin typeface="Ubuntu" panose="020B0504030602030204" pitchFamily="34" charset="0"/>
                <a:ea typeface="Yellowtail"/>
                <a:cs typeface="Yellowtail"/>
                <a:sym typeface="Yellowtail"/>
              </a:rPr>
              <a:t>                      MACROPROCESO </a:t>
            </a:r>
            <a:r>
              <a:rPr lang="es-ES" sz="3600" dirty="0">
                <a:solidFill>
                  <a:srgbClr val="007A39"/>
                </a:solidFill>
                <a:latin typeface="Ubuntu" panose="020B0504030602030204" pitchFamily="34" charset="0"/>
                <a:ea typeface="Yellowtail"/>
                <a:cs typeface="Yellowtail"/>
                <a:sym typeface="Yellowtail"/>
              </a:rPr>
              <a:t>MISIONAL</a:t>
            </a:r>
            <a:endParaRPr lang="es-ES" sz="3600" b="0" dirty="0">
              <a:solidFill>
                <a:srgbClr val="007A39"/>
              </a:solidFill>
              <a:latin typeface="Ubuntu" panose="020B0504030602030204" pitchFamily="34" charset="0"/>
              <a:ea typeface="Yellowtail"/>
              <a:cs typeface="Yellowtail"/>
              <a:sym typeface="Yellowtail"/>
            </a:endParaRPr>
          </a:p>
          <a:p>
            <a:pPr defTabSz="355600">
              <a:spcBef>
                <a:spcPts val="4700"/>
              </a:spcBef>
              <a:buSzPct val="100000"/>
              <a:defRPr sz="3800" b="0">
                <a:solidFill>
                  <a:srgbClr val="535860"/>
                </a:solidFill>
                <a:latin typeface="Ubuntu Light"/>
                <a:ea typeface="Ubuntu Light"/>
                <a:cs typeface="Ubuntu Light"/>
                <a:sym typeface="Ubuntu Light"/>
              </a:defRPr>
            </a:pPr>
            <a:endParaRPr dirty="0"/>
          </a:p>
        </p:txBody>
      </p:sp>
      <p:sp>
        <p:nvSpPr>
          <p:cNvPr id="233" name="Texto resaltar"/>
          <p:cNvSpPr txBox="1"/>
          <p:nvPr/>
        </p:nvSpPr>
        <p:spPr>
          <a:xfrm>
            <a:off x="1580782" y="6454775"/>
            <a:ext cx="10206780" cy="75247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tIns="34289" rIns="34289" bIns="34289">
            <a:normAutofit/>
          </a:bodyPr>
          <a:lstStyle>
            <a:lvl1pPr defTabSz="825500">
              <a:lnSpc>
                <a:spcPct val="100000"/>
              </a:lnSpc>
              <a:spcBef>
                <a:spcPts val="0"/>
              </a:spcBef>
              <a:defRPr sz="3500">
                <a:solidFill>
                  <a:srgbClr val="929292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</a:lstStyle>
          <a:p>
            <a:r>
              <a:rPr lang="es-ES" sz="1700" b="1" dirty="0">
                <a:solidFill>
                  <a:schemeClr val="accent3">
                    <a:lumMod val="50000"/>
                  </a:schemeClr>
                </a:solidFill>
              </a:rPr>
              <a:t>Son los procesos más importantes que contribuyen directamente al cumplimiento de la razón de ser de la institución.</a:t>
            </a:r>
          </a:p>
          <a:p>
            <a:endParaRPr dirty="0"/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FFAC1F11-6383-463F-8216-E48B38D3CF2D}"/>
              </a:ext>
            </a:extLst>
          </p:cNvPr>
          <p:cNvGrpSpPr/>
          <p:nvPr/>
        </p:nvGrpSpPr>
        <p:grpSpPr>
          <a:xfrm>
            <a:off x="1933431" y="2391862"/>
            <a:ext cx="2199272" cy="1267845"/>
            <a:chOff x="300712" y="792"/>
            <a:chExt cx="2199272" cy="1267845"/>
          </a:xfrm>
          <a:solidFill>
            <a:schemeClr val="accent3">
              <a:lumMod val="75000"/>
            </a:schemeClr>
          </a:solidFill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872F5BA4-F534-4CDA-914D-70384BCB0AF5}"/>
                </a:ext>
              </a:extLst>
            </p:cNvPr>
            <p:cNvSpPr/>
            <p:nvPr/>
          </p:nvSpPr>
          <p:spPr>
            <a:xfrm>
              <a:off x="300712" y="792"/>
              <a:ext cx="2199272" cy="1267845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FAC72F37-1986-43D1-A787-58B9EC1460BC}"/>
                </a:ext>
              </a:extLst>
            </p:cNvPr>
            <p:cNvSpPr txBox="1"/>
            <p:nvPr/>
          </p:nvSpPr>
          <p:spPr>
            <a:xfrm>
              <a:off x="300712" y="792"/>
              <a:ext cx="2199272" cy="126784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2000" b="1" kern="1200" dirty="0">
                  <a:solidFill>
                    <a:schemeClr val="bg1"/>
                  </a:solidFill>
                  <a:latin typeface="Ubuntu" panose="020B0504030602030204" pitchFamily="34" charset="0"/>
                </a:rPr>
                <a:t>ATENCION </a:t>
              </a:r>
              <a:r>
                <a:rPr lang="es-ES" sz="1700" b="1" kern="1200" dirty="0">
                  <a:solidFill>
                    <a:schemeClr val="bg1"/>
                  </a:solidFill>
                  <a:latin typeface="Ubuntu" panose="020B0504030602030204" pitchFamily="34" charset="0"/>
                </a:rPr>
                <a:t>AMBULATORIOS</a:t>
              </a:r>
              <a:endParaRPr lang="es-CO" sz="1700" b="1" kern="1200" dirty="0">
                <a:solidFill>
                  <a:schemeClr val="bg1"/>
                </a:solidFill>
                <a:latin typeface="Ubuntu" panose="020B0504030602030204" pitchFamily="34" charset="0"/>
              </a:endParaRPr>
            </a:p>
          </p:txBody>
        </p:sp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id="{A02B8B8B-FA87-4AE8-91B5-27CC69A427BE}"/>
              </a:ext>
            </a:extLst>
          </p:cNvPr>
          <p:cNvGrpSpPr/>
          <p:nvPr/>
        </p:nvGrpSpPr>
        <p:grpSpPr>
          <a:xfrm>
            <a:off x="4477611" y="2397790"/>
            <a:ext cx="1965706" cy="1179424"/>
            <a:chOff x="2696555" y="45003"/>
            <a:chExt cx="1965706" cy="1179424"/>
          </a:xfrm>
          <a:solidFill>
            <a:schemeClr val="accent3">
              <a:lumMod val="75000"/>
            </a:schemeClr>
          </a:solidFill>
        </p:grpSpPr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B9EFE1CE-256B-461F-8B2D-A6542A2156BE}"/>
                </a:ext>
              </a:extLst>
            </p:cNvPr>
            <p:cNvSpPr/>
            <p:nvPr/>
          </p:nvSpPr>
          <p:spPr>
            <a:xfrm>
              <a:off x="2696555" y="45003"/>
              <a:ext cx="1965706" cy="1179424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5F4094F6-A41F-470F-8C7A-B637B9823B6A}"/>
                </a:ext>
              </a:extLst>
            </p:cNvPr>
            <p:cNvSpPr txBox="1"/>
            <p:nvPr/>
          </p:nvSpPr>
          <p:spPr>
            <a:xfrm>
              <a:off x="2696555" y="45003"/>
              <a:ext cx="1965706" cy="117942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700" b="1" kern="1200" dirty="0">
                  <a:solidFill>
                    <a:schemeClr val="bg1"/>
                  </a:solidFill>
                  <a:latin typeface="Ubuntu" panose="020B0504030602030204" pitchFamily="34" charset="0"/>
                </a:rPr>
                <a:t>URGENCIAS</a:t>
              </a:r>
              <a:endParaRPr lang="es-CO" sz="1700" b="1" kern="1200" dirty="0">
                <a:solidFill>
                  <a:schemeClr val="bg1"/>
                </a:solidFill>
                <a:latin typeface="Ubuntu" panose="020B0504030602030204" pitchFamily="34" charset="0"/>
              </a:endParaRPr>
            </a:p>
          </p:txBody>
        </p:sp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id="{EA40EAE8-105E-4F73-9296-0B758DF525E4}"/>
              </a:ext>
            </a:extLst>
          </p:cNvPr>
          <p:cNvGrpSpPr/>
          <p:nvPr/>
        </p:nvGrpSpPr>
        <p:grpSpPr>
          <a:xfrm>
            <a:off x="6891684" y="2397790"/>
            <a:ext cx="1965706" cy="1179424"/>
            <a:chOff x="4858832" y="45003"/>
            <a:chExt cx="1965706" cy="1179424"/>
          </a:xfrm>
          <a:solidFill>
            <a:schemeClr val="accent3">
              <a:lumMod val="75000"/>
            </a:schemeClr>
          </a:solidFill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F4318C21-DC8C-4C77-B7DF-3AF40D466F44}"/>
                </a:ext>
              </a:extLst>
            </p:cNvPr>
            <p:cNvSpPr/>
            <p:nvPr/>
          </p:nvSpPr>
          <p:spPr>
            <a:xfrm>
              <a:off x="4858832" y="45003"/>
              <a:ext cx="1965706" cy="1179424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8A31E91E-5564-4457-88C0-6C191444337D}"/>
                </a:ext>
              </a:extLst>
            </p:cNvPr>
            <p:cNvSpPr txBox="1"/>
            <p:nvPr/>
          </p:nvSpPr>
          <p:spPr>
            <a:xfrm>
              <a:off x="4858832" y="45003"/>
              <a:ext cx="1965706" cy="117942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700" b="1" kern="1200" dirty="0">
                  <a:solidFill>
                    <a:schemeClr val="bg1"/>
                  </a:solidFill>
                  <a:latin typeface="Ubuntu" panose="020B0504030602030204" pitchFamily="34" charset="0"/>
                </a:rPr>
                <a:t>INTERNACION</a:t>
              </a:r>
              <a:endParaRPr lang="es-CO" sz="1700" b="1" kern="1200" dirty="0">
                <a:solidFill>
                  <a:schemeClr val="bg1"/>
                </a:solidFill>
                <a:latin typeface="Ubuntu" panose="020B0504030602030204" pitchFamily="34" charset="0"/>
              </a:endParaRPr>
            </a:p>
          </p:txBody>
        </p:sp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CBA858AC-84A3-4FEF-BC40-CD51B628303B}"/>
              </a:ext>
            </a:extLst>
          </p:cNvPr>
          <p:cNvGrpSpPr/>
          <p:nvPr/>
        </p:nvGrpSpPr>
        <p:grpSpPr>
          <a:xfrm>
            <a:off x="2052344" y="3810000"/>
            <a:ext cx="1965706" cy="1179424"/>
            <a:chOff x="417495" y="1465208"/>
            <a:chExt cx="1965706" cy="1179424"/>
          </a:xfrm>
        </p:grpSpPr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8ADD8A0E-17F6-4430-98F2-F78BFEFDD06F}"/>
                </a:ext>
              </a:extLst>
            </p:cNvPr>
            <p:cNvSpPr/>
            <p:nvPr/>
          </p:nvSpPr>
          <p:spPr>
            <a:xfrm>
              <a:off x="417495" y="1465208"/>
              <a:ext cx="1965706" cy="1179424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CuadroTexto 14">
              <a:extLst>
                <a:ext uri="{FF2B5EF4-FFF2-40B4-BE49-F238E27FC236}">
                  <a16:creationId xmlns:a16="http://schemas.microsoft.com/office/drawing/2014/main" id="{8DA964C9-85E9-4310-8B03-69C6216C51DF}"/>
                </a:ext>
              </a:extLst>
            </p:cNvPr>
            <p:cNvSpPr txBox="1"/>
            <p:nvPr/>
          </p:nvSpPr>
          <p:spPr>
            <a:xfrm>
              <a:off x="417495" y="1465208"/>
              <a:ext cx="1965706" cy="117942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700" b="1" kern="1200" dirty="0">
                  <a:solidFill>
                    <a:schemeClr val="bg1"/>
                  </a:solidFill>
                  <a:latin typeface="Ubuntu" panose="020B0504030602030204" pitchFamily="34" charset="0"/>
                </a:rPr>
                <a:t>CIRUGIA Y ATENCION DE PARTOS</a:t>
              </a:r>
              <a:endParaRPr lang="es-CO" sz="1700" b="1" kern="1200" dirty="0">
                <a:solidFill>
                  <a:schemeClr val="bg1"/>
                </a:solidFill>
                <a:latin typeface="Ubuntu" panose="020B0504030602030204" pitchFamily="34" charset="0"/>
              </a:endParaRPr>
            </a:p>
          </p:txBody>
        </p:sp>
      </p:grpSp>
      <p:grpSp>
        <p:nvGrpSpPr>
          <p:cNvPr id="16" name="Grupo 15">
            <a:extLst>
              <a:ext uri="{FF2B5EF4-FFF2-40B4-BE49-F238E27FC236}">
                <a16:creationId xmlns:a16="http://schemas.microsoft.com/office/drawing/2014/main" id="{2BEAC892-18BF-4F57-89B4-B3CC6DAD32A2}"/>
              </a:ext>
            </a:extLst>
          </p:cNvPr>
          <p:cNvGrpSpPr/>
          <p:nvPr/>
        </p:nvGrpSpPr>
        <p:grpSpPr>
          <a:xfrm>
            <a:off x="4510632" y="3830621"/>
            <a:ext cx="1965706" cy="1179424"/>
            <a:chOff x="2678057" y="1370489"/>
            <a:chExt cx="1965706" cy="1179424"/>
          </a:xfrm>
          <a:solidFill>
            <a:schemeClr val="accent3">
              <a:lumMod val="75000"/>
            </a:schemeClr>
          </a:solidFill>
        </p:grpSpPr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78D92C47-CCE9-47DD-8115-94B1A7916313}"/>
                </a:ext>
              </a:extLst>
            </p:cNvPr>
            <p:cNvSpPr/>
            <p:nvPr/>
          </p:nvSpPr>
          <p:spPr>
            <a:xfrm>
              <a:off x="2678057" y="1370489"/>
              <a:ext cx="1965706" cy="1179424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658C5A9E-9BA0-404D-8BE2-ED5E555BF877}"/>
                </a:ext>
              </a:extLst>
            </p:cNvPr>
            <p:cNvSpPr txBox="1"/>
            <p:nvPr/>
          </p:nvSpPr>
          <p:spPr>
            <a:xfrm>
              <a:off x="2678057" y="1370489"/>
              <a:ext cx="1965706" cy="117942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700" b="1" kern="1200" dirty="0">
                  <a:solidFill>
                    <a:schemeClr val="bg1"/>
                  </a:solidFill>
                  <a:latin typeface="Ubuntu" panose="020B0504030602030204" pitchFamily="34" charset="0"/>
                </a:rPr>
                <a:t>APOYO TERAPEUTICO</a:t>
              </a:r>
              <a:endParaRPr lang="es-CO" sz="1700" b="1" kern="1200" dirty="0">
                <a:solidFill>
                  <a:schemeClr val="bg1"/>
                </a:solidFill>
                <a:latin typeface="Ubuntu" panose="020B0504030602030204" pitchFamily="34" charset="0"/>
              </a:endParaRPr>
            </a:p>
          </p:txBody>
        </p:sp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ED2DA93F-429F-4FEB-9C17-00BC0E849E93}"/>
              </a:ext>
            </a:extLst>
          </p:cNvPr>
          <p:cNvGrpSpPr/>
          <p:nvPr/>
        </p:nvGrpSpPr>
        <p:grpSpPr>
          <a:xfrm>
            <a:off x="6891684" y="3746252"/>
            <a:ext cx="1965706" cy="1179424"/>
            <a:chOff x="4831135" y="1314395"/>
            <a:chExt cx="1965706" cy="1179424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AFB6C059-462F-424E-A669-B18CC15EA64F}"/>
                </a:ext>
              </a:extLst>
            </p:cNvPr>
            <p:cNvSpPr/>
            <p:nvPr/>
          </p:nvSpPr>
          <p:spPr>
            <a:xfrm>
              <a:off x="4831135" y="1314395"/>
              <a:ext cx="1965706" cy="1179424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2C808A36-0FED-4C4E-8709-6E9B6D75791A}"/>
                </a:ext>
              </a:extLst>
            </p:cNvPr>
            <p:cNvSpPr txBox="1"/>
            <p:nvPr/>
          </p:nvSpPr>
          <p:spPr>
            <a:xfrm>
              <a:off x="4831135" y="1314395"/>
              <a:ext cx="1965706" cy="117942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700" b="1" kern="1200" dirty="0">
                  <a:solidFill>
                    <a:schemeClr val="bg1"/>
                  </a:solidFill>
                  <a:latin typeface="Ubuntu" panose="020B0504030602030204" pitchFamily="34" charset="0"/>
                </a:rPr>
                <a:t>APOYO DIAGNOSTICO</a:t>
              </a:r>
              <a:endParaRPr lang="es-CO" sz="1700" b="1" kern="1200" dirty="0">
                <a:solidFill>
                  <a:schemeClr val="bg1"/>
                </a:solidFill>
                <a:latin typeface="Ubuntu" panose="020B0504030602030204" pitchFamily="34" charset="0"/>
              </a:endParaRPr>
            </a:p>
          </p:txBody>
        </p:sp>
      </p:grpSp>
      <p:grpSp>
        <p:nvGrpSpPr>
          <p:cNvPr id="22" name="Grupo 21">
            <a:extLst>
              <a:ext uri="{FF2B5EF4-FFF2-40B4-BE49-F238E27FC236}">
                <a16:creationId xmlns:a16="http://schemas.microsoft.com/office/drawing/2014/main" id="{FC218931-3EFE-439B-9391-97FE3FB97D37}"/>
              </a:ext>
            </a:extLst>
          </p:cNvPr>
          <p:cNvGrpSpPr/>
          <p:nvPr/>
        </p:nvGrpSpPr>
        <p:grpSpPr>
          <a:xfrm>
            <a:off x="9284000" y="3082714"/>
            <a:ext cx="1965706" cy="1179424"/>
            <a:chOff x="2678057" y="1370489"/>
            <a:chExt cx="1965706" cy="1179424"/>
          </a:xfrm>
          <a:solidFill>
            <a:schemeClr val="accent3">
              <a:lumMod val="75000"/>
            </a:schemeClr>
          </a:solidFill>
        </p:grpSpPr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AAEAEEAE-BA3C-47FC-8A9A-21EA4AA70EB7}"/>
                </a:ext>
              </a:extLst>
            </p:cNvPr>
            <p:cNvSpPr/>
            <p:nvPr/>
          </p:nvSpPr>
          <p:spPr>
            <a:xfrm>
              <a:off x="2678057" y="1370489"/>
              <a:ext cx="1965706" cy="1179424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id="{91D8B89F-B80C-4784-923B-E1AAEF667870}"/>
                </a:ext>
              </a:extLst>
            </p:cNvPr>
            <p:cNvSpPr txBox="1"/>
            <p:nvPr/>
          </p:nvSpPr>
          <p:spPr>
            <a:xfrm>
              <a:off x="2678057" y="1370489"/>
              <a:ext cx="1965706" cy="117942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700" b="1" kern="1200" dirty="0">
                  <a:solidFill>
                    <a:schemeClr val="bg1"/>
                  </a:solidFill>
                  <a:latin typeface="Ubuntu" panose="020B0504030602030204" pitchFamily="34" charset="0"/>
                </a:rPr>
                <a:t>SALUD PUBLICA</a:t>
              </a:r>
              <a:endParaRPr lang="es-CO" sz="1700" b="1" kern="1200" dirty="0">
                <a:solidFill>
                  <a:schemeClr val="bg1"/>
                </a:solidFill>
                <a:latin typeface="Ubuntu" panose="020B0504030602030204" pitchFamily="34" charset="0"/>
              </a:endParaRPr>
            </a:p>
          </p:txBody>
        </p:sp>
      </p:grpSp>
      <p:sp>
        <p:nvSpPr>
          <p:cNvPr id="2" name="Flecha: a la izquierda y derecha 1">
            <a:extLst>
              <a:ext uri="{FF2B5EF4-FFF2-40B4-BE49-F238E27FC236}">
                <a16:creationId xmlns:a16="http://schemas.microsoft.com/office/drawing/2014/main" id="{DDEC7329-3D86-4F38-B22D-A618BD97ADAB}"/>
              </a:ext>
            </a:extLst>
          </p:cNvPr>
          <p:cNvSpPr/>
          <p:nvPr/>
        </p:nvSpPr>
        <p:spPr>
          <a:xfrm>
            <a:off x="1241184" y="5010045"/>
            <a:ext cx="10029464" cy="1211944"/>
          </a:xfrm>
          <a:prstGeom prst="leftRightArrow">
            <a:avLst/>
          </a:prstGeom>
          <a:solidFill>
            <a:schemeClr val="accent3">
              <a:lumMod val="50000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781" tIns="27781" rIns="27781" bIns="27781" numCol="1" spcCol="38100" rtlCol="0" anchor="ctr">
            <a:spAutoFit/>
          </a:bodyPr>
          <a:lstStyle/>
          <a:p>
            <a:pPr algn="ctr" defTabSz="458611">
              <a:lnSpc>
                <a:spcPct val="100000"/>
              </a:lnSpc>
              <a:spcBef>
                <a:spcPts val="0"/>
              </a:spcBef>
            </a:pPr>
            <a:r>
              <a:rPr lang="pt-BR" sz="2000" b="1" dirty="0">
                <a:solidFill>
                  <a:schemeClr val="bg1"/>
                </a:solidFill>
              </a:rPr>
              <a:t>GESTIÓN DE CONVENIOS DOCENCIA SERVICIO</a:t>
            </a:r>
            <a:endParaRPr lang="es-CO" sz="2000" dirty="0">
              <a:solidFill>
                <a:schemeClr val="bg1"/>
              </a:solidFill>
            </a:endParaRPr>
          </a:p>
          <a:p>
            <a:pPr algn="ctr" defTabSz="458611">
              <a:lnSpc>
                <a:spcPct val="100000"/>
              </a:lnSpc>
              <a:spcBef>
                <a:spcPts val="0"/>
              </a:spcBef>
            </a:pPr>
            <a:r>
              <a:rPr lang="pt-BR" sz="1600" dirty="0"/>
              <a:t>.</a:t>
            </a:r>
            <a:endParaRPr kumimoji="0" lang="es-CO" sz="1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2828519433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Texto en viñeta de diapositiva"/>
          <p:cNvSpPr txBox="1">
            <a:spLocks noGrp="1"/>
          </p:cNvSpPr>
          <p:nvPr>
            <p:ph type="body" idx="4294967295"/>
          </p:nvPr>
        </p:nvSpPr>
        <p:spPr>
          <a:xfrm>
            <a:off x="1547438" y="1183670"/>
            <a:ext cx="9857801" cy="5015097"/>
          </a:xfrm>
          <a:prstGeom prst="rect">
            <a:avLst/>
          </a:prstGeom>
        </p:spPr>
        <p:txBody>
          <a:bodyPr lIns="38100" tIns="38100" rIns="38100" bIns="38100"/>
          <a:lstStyle/>
          <a:p>
            <a:pPr marL="434340" indent="-434340" defTabSz="355600">
              <a:spcBef>
                <a:spcPts val="4700"/>
              </a:spcBef>
              <a:buSzPct val="100000"/>
              <a:buFontTx/>
              <a:buChar char="•"/>
              <a:defRPr sz="3800" b="0">
                <a:solidFill>
                  <a:srgbClr val="535860"/>
                </a:solidFill>
                <a:latin typeface="Ubuntu Light"/>
                <a:ea typeface="Ubuntu Light"/>
                <a:cs typeface="Ubuntu Light"/>
                <a:sym typeface="Ubuntu Light"/>
              </a:defRPr>
            </a:pPr>
            <a:r>
              <a:rPr lang="es-ES" sz="3600" dirty="0">
                <a:solidFill>
                  <a:srgbClr val="007A39"/>
                </a:solidFill>
                <a:latin typeface="Ubuntu" panose="020B0504030602030204" pitchFamily="34" charset="0"/>
                <a:ea typeface="Yellowtail"/>
                <a:cs typeface="Yellowtail"/>
                <a:sym typeface="Yellowtail"/>
              </a:rPr>
              <a:t>MACROPROCESO APOYO</a:t>
            </a:r>
          </a:p>
          <a:p>
            <a:pPr marL="434340" indent="-434340" defTabSz="355600">
              <a:spcBef>
                <a:spcPts val="4700"/>
              </a:spcBef>
              <a:buSzPct val="100000"/>
              <a:buChar char="•"/>
              <a:defRPr sz="3800" b="0">
                <a:solidFill>
                  <a:srgbClr val="535860"/>
                </a:solidFill>
                <a:latin typeface="Ubuntu Light"/>
                <a:ea typeface="Ubuntu Light"/>
                <a:cs typeface="Ubuntu Light"/>
                <a:sym typeface="Ubuntu Light"/>
              </a:defRPr>
            </a:pPr>
            <a:endParaRPr dirty="0"/>
          </a:p>
        </p:txBody>
      </p:sp>
      <p:sp>
        <p:nvSpPr>
          <p:cNvPr id="233" name="Texto resaltar"/>
          <p:cNvSpPr txBox="1"/>
          <p:nvPr/>
        </p:nvSpPr>
        <p:spPr>
          <a:xfrm>
            <a:off x="1580782" y="6454775"/>
            <a:ext cx="10206780" cy="75247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tIns="34289" rIns="34289" bIns="34289">
            <a:normAutofit fontScale="47500" lnSpcReduction="20000"/>
          </a:bodyPr>
          <a:lstStyle>
            <a:lvl1pPr defTabSz="825500">
              <a:lnSpc>
                <a:spcPct val="100000"/>
              </a:lnSpc>
              <a:spcBef>
                <a:spcPts val="0"/>
              </a:spcBef>
              <a:defRPr sz="3500">
                <a:solidFill>
                  <a:srgbClr val="929292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</a:lstStyle>
          <a:p>
            <a:r>
              <a:rPr lang="es-ES" b="1" dirty="0">
                <a:solidFill>
                  <a:schemeClr val="accent3">
                    <a:lumMod val="50000"/>
                  </a:schemeClr>
                </a:solidFill>
              </a:rPr>
              <a:t>Como su nombre lo indica es un conjunto de procesos que tiene como propósito apoyar los procesos estratégicos, misionales y de evaluación, aportando los recursos necesarios para el cumplimiento de sus fines y tomar decisiones sobre planificación, control y mejoras en las operaciones de la institución</a:t>
            </a:r>
          </a:p>
          <a:p>
            <a:endParaRPr dirty="0"/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729300F9-752A-49F1-B5BC-7BD6E7F62ED5}"/>
              </a:ext>
            </a:extLst>
          </p:cNvPr>
          <p:cNvGrpSpPr/>
          <p:nvPr/>
        </p:nvGrpSpPr>
        <p:grpSpPr>
          <a:xfrm>
            <a:off x="3438110" y="2458760"/>
            <a:ext cx="2491210" cy="1436143"/>
            <a:chOff x="1092367" y="513313"/>
            <a:chExt cx="2491210" cy="1436143"/>
          </a:xfrm>
          <a:solidFill>
            <a:schemeClr val="accent3">
              <a:lumMod val="75000"/>
            </a:schemeClr>
          </a:solidFill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E23BD390-7F04-4B4F-B3E4-FD8634E9D43F}"/>
                </a:ext>
              </a:extLst>
            </p:cNvPr>
            <p:cNvSpPr/>
            <p:nvPr/>
          </p:nvSpPr>
          <p:spPr>
            <a:xfrm>
              <a:off x="1092367" y="513313"/>
              <a:ext cx="2491210" cy="1436143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4FE3C77B-664D-4273-A0DD-7CD685C1A8DF}"/>
                </a:ext>
              </a:extLst>
            </p:cNvPr>
            <p:cNvSpPr txBox="1"/>
            <p:nvPr/>
          </p:nvSpPr>
          <p:spPr>
            <a:xfrm>
              <a:off x="1092367" y="513313"/>
              <a:ext cx="2491210" cy="143614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700" b="1" kern="1200" dirty="0">
                  <a:solidFill>
                    <a:schemeClr val="bg1"/>
                  </a:solidFill>
                  <a:latin typeface="Ubuntu" panose="020B0504030602030204" pitchFamily="34" charset="0"/>
                </a:rPr>
                <a:t>GESTION FINANCIERA</a:t>
              </a:r>
              <a:endParaRPr lang="es-CO" sz="1700" b="1" kern="1200" dirty="0">
                <a:solidFill>
                  <a:schemeClr val="bg1"/>
                </a:solidFill>
                <a:latin typeface="Ubuntu" panose="020B0504030602030204" pitchFamily="34" charset="0"/>
              </a:endParaRPr>
            </a:p>
          </p:txBody>
        </p:sp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id="{ACBEB7F2-CD41-4499-9F3E-A37544161E7C}"/>
              </a:ext>
            </a:extLst>
          </p:cNvPr>
          <p:cNvGrpSpPr/>
          <p:nvPr/>
        </p:nvGrpSpPr>
        <p:grpSpPr>
          <a:xfrm>
            <a:off x="6713133" y="2558919"/>
            <a:ext cx="2226641" cy="1335984"/>
            <a:chOff x="3806242" y="563393"/>
            <a:chExt cx="2226641" cy="1335984"/>
          </a:xfrm>
          <a:solidFill>
            <a:schemeClr val="accent3">
              <a:lumMod val="75000"/>
            </a:schemeClr>
          </a:solidFill>
        </p:grpSpPr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E1F57827-0EE1-4EC0-B5A2-E8B057A11F43}"/>
                </a:ext>
              </a:extLst>
            </p:cNvPr>
            <p:cNvSpPr/>
            <p:nvPr/>
          </p:nvSpPr>
          <p:spPr>
            <a:xfrm>
              <a:off x="3806242" y="563393"/>
              <a:ext cx="2226641" cy="1335984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F89CD2EC-EFCA-4042-A87D-D0288D61159F}"/>
                </a:ext>
              </a:extLst>
            </p:cNvPr>
            <p:cNvSpPr txBox="1"/>
            <p:nvPr/>
          </p:nvSpPr>
          <p:spPr>
            <a:xfrm>
              <a:off x="3806242" y="563393"/>
              <a:ext cx="2226641" cy="133598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700" b="1" kern="1200" dirty="0">
                  <a:solidFill>
                    <a:schemeClr val="bg1"/>
                  </a:solidFill>
                  <a:latin typeface="Ubuntu" panose="020B0504030602030204" pitchFamily="34" charset="0"/>
                </a:rPr>
                <a:t>GESTION JURIDICA</a:t>
              </a:r>
              <a:endParaRPr lang="es-CO" sz="1700" b="1" kern="1200" dirty="0">
                <a:solidFill>
                  <a:schemeClr val="bg1"/>
                </a:solidFill>
                <a:latin typeface="Ubuntu" panose="020B0504030602030204" pitchFamily="34" charset="0"/>
              </a:endParaRPr>
            </a:p>
          </p:txBody>
        </p:sp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id="{702E0C62-CC9A-4AF5-91A8-A4C11B95DF72}"/>
              </a:ext>
            </a:extLst>
          </p:cNvPr>
          <p:cNvGrpSpPr/>
          <p:nvPr/>
        </p:nvGrpSpPr>
        <p:grpSpPr>
          <a:xfrm>
            <a:off x="2278295" y="4194790"/>
            <a:ext cx="2226641" cy="1335984"/>
            <a:chOff x="0" y="2172121"/>
            <a:chExt cx="2226641" cy="1335984"/>
          </a:xfrm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192311CD-2271-4844-954C-81B7BB6F7DA6}"/>
                </a:ext>
              </a:extLst>
            </p:cNvPr>
            <p:cNvSpPr/>
            <p:nvPr/>
          </p:nvSpPr>
          <p:spPr>
            <a:xfrm>
              <a:off x="0" y="2172121"/>
              <a:ext cx="2226641" cy="1335984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FDE72DE4-EF93-421F-91D5-9AA50F0583DC}"/>
                </a:ext>
              </a:extLst>
            </p:cNvPr>
            <p:cNvSpPr txBox="1"/>
            <p:nvPr/>
          </p:nvSpPr>
          <p:spPr>
            <a:xfrm>
              <a:off x="0" y="2172121"/>
              <a:ext cx="2226641" cy="133598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700" b="1" kern="1200" dirty="0">
                  <a:solidFill>
                    <a:schemeClr val="bg1"/>
                  </a:solidFill>
                  <a:latin typeface="Ubuntu" panose="020B0504030602030204" pitchFamily="34" charset="0"/>
                </a:rPr>
                <a:t>GESTION RECURSOS FISICOS</a:t>
              </a:r>
              <a:endParaRPr lang="es-CO" sz="1700" b="1" kern="1200" dirty="0">
                <a:solidFill>
                  <a:schemeClr val="bg1"/>
                </a:solidFill>
                <a:latin typeface="Ubuntu" panose="020B0504030602030204" pitchFamily="34" charset="0"/>
              </a:endParaRPr>
            </a:p>
          </p:txBody>
        </p:sp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FAB94975-4633-4BA6-826B-A78DEC53B593}"/>
              </a:ext>
            </a:extLst>
          </p:cNvPr>
          <p:cNvGrpSpPr/>
          <p:nvPr/>
        </p:nvGrpSpPr>
        <p:grpSpPr>
          <a:xfrm>
            <a:off x="5130582" y="4277000"/>
            <a:ext cx="2226641" cy="1335984"/>
            <a:chOff x="2449305" y="2172121"/>
            <a:chExt cx="2226641" cy="1335984"/>
          </a:xfrm>
          <a:solidFill>
            <a:schemeClr val="accent3">
              <a:lumMod val="75000"/>
            </a:schemeClr>
          </a:solidFill>
        </p:grpSpPr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88B7C213-CA80-4B92-B25B-4801F7403DFD}"/>
                </a:ext>
              </a:extLst>
            </p:cNvPr>
            <p:cNvSpPr/>
            <p:nvPr/>
          </p:nvSpPr>
          <p:spPr>
            <a:xfrm>
              <a:off x="2449305" y="2172121"/>
              <a:ext cx="2226641" cy="1335984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CuadroTexto 14">
              <a:extLst>
                <a:ext uri="{FF2B5EF4-FFF2-40B4-BE49-F238E27FC236}">
                  <a16:creationId xmlns:a16="http://schemas.microsoft.com/office/drawing/2014/main" id="{FC4BCA0A-F02B-4444-AE07-EA0AB07F8B5C}"/>
                </a:ext>
              </a:extLst>
            </p:cNvPr>
            <p:cNvSpPr txBox="1"/>
            <p:nvPr/>
          </p:nvSpPr>
          <p:spPr>
            <a:xfrm>
              <a:off x="2449305" y="2172121"/>
              <a:ext cx="2226641" cy="133598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700" b="1" kern="1200" dirty="0">
                  <a:solidFill>
                    <a:schemeClr val="bg1"/>
                  </a:solidFill>
                  <a:latin typeface="Ubuntu" panose="020B0504030602030204" pitchFamily="34" charset="0"/>
                </a:rPr>
                <a:t>GESTION DE LAS TICS</a:t>
              </a:r>
              <a:endParaRPr lang="es-CO" sz="1700" b="1" kern="1200" dirty="0">
                <a:solidFill>
                  <a:schemeClr val="bg1"/>
                </a:solidFill>
                <a:latin typeface="Ubuntu" panose="020B0504030602030204" pitchFamily="34" charset="0"/>
              </a:endParaRPr>
            </a:p>
          </p:txBody>
        </p:sp>
      </p:grpSp>
      <p:grpSp>
        <p:nvGrpSpPr>
          <p:cNvPr id="16" name="Grupo 15">
            <a:extLst>
              <a:ext uri="{FF2B5EF4-FFF2-40B4-BE49-F238E27FC236}">
                <a16:creationId xmlns:a16="http://schemas.microsoft.com/office/drawing/2014/main" id="{E989F27F-CA0C-4B17-8922-A35ADAC8478C}"/>
              </a:ext>
            </a:extLst>
          </p:cNvPr>
          <p:cNvGrpSpPr/>
          <p:nvPr/>
        </p:nvGrpSpPr>
        <p:grpSpPr>
          <a:xfrm>
            <a:off x="8088080" y="4322795"/>
            <a:ext cx="2226641" cy="1335984"/>
            <a:chOff x="4898610" y="2064828"/>
            <a:chExt cx="2226641" cy="1335984"/>
          </a:xfrm>
          <a:solidFill>
            <a:schemeClr val="accent3">
              <a:lumMod val="75000"/>
            </a:schemeClr>
          </a:solidFill>
        </p:grpSpPr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1285AED8-AA4F-4C20-9BF1-BAC2A82CCA3C}"/>
                </a:ext>
              </a:extLst>
            </p:cNvPr>
            <p:cNvSpPr/>
            <p:nvPr/>
          </p:nvSpPr>
          <p:spPr>
            <a:xfrm>
              <a:off x="4898610" y="2064828"/>
              <a:ext cx="2226641" cy="1335984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FB92BBEC-F7E0-442A-BBF3-88B8E9073D83}"/>
                </a:ext>
              </a:extLst>
            </p:cNvPr>
            <p:cNvSpPr txBox="1"/>
            <p:nvPr/>
          </p:nvSpPr>
          <p:spPr>
            <a:xfrm>
              <a:off x="4898610" y="2064828"/>
              <a:ext cx="2226641" cy="133598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700" b="1" kern="1200" dirty="0">
                  <a:solidFill>
                    <a:schemeClr val="bg1"/>
                  </a:solidFill>
                  <a:latin typeface="Ubuntu" panose="020B0504030602030204" pitchFamily="34" charset="0"/>
                </a:rPr>
                <a:t>GESTION DOCUMENTAL</a:t>
              </a:r>
              <a:endParaRPr lang="es-CO" sz="1700" b="1" kern="1200" dirty="0">
                <a:solidFill>
                  <a:schemeClr val="bg1"/>
                </a:solidFill>
                <a:latin typeface="Ubuntu" panose="020B05040306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46657951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Texto en viñeta de diapositiva"/>
          <p:cNvSpPr txBox="1">
            <a:spLocks noGrp="1"/>
          </p:cNvSpPr>
          <p:nvPr>
            <p:ph type="body" idx="4294967295"/>
          </p:nvPr>
        </p:nvSpPr>
        <p:spPr>
          <a:xfrm>
            <a:off x="1547438" y="1183670"/>
            <a:ext cx="9857801" cy="5015097"/>
          </a:xfrm>
          <a:prstGeom prst="rect">
            <a:avLst/>
          </a:prstGeom>
        </p:spPr>
        <p:txBody>
          <a:bodyPr lIns="38100" tIns="38100" rIns="38100" bIns="38100"/>
          <a:lstStyle/>
          <a:p>
            <a:pPr marL="434340" indent="-434340" defTabSz="355600">
              <a:spcBef>
                <a:spcPts val="4700"/>
              </a:spcBef>
              <a:buSzPct val="100000"/>
              <a:buFontTx/>
              <a:buChar char="•"/>
              <a:defRPr sz="3800" b="0">
                <a:solidFill>
                  <a:srgbClr val="535860"/>
                </a:solidFill>
                <a:latin typeface="Ubuntu Light"/>
                <a:ea typeface="Ubuntu Light"/>
                <a:cs typeface="Ubuntu Light"/>
                <a:sym typeface="Ubuntu Light"/>
              </a:defRPr>
            </a:pPr>
            <a:r>
              <a:rPr lang="es-ES" sz="3600" b="0" dirty="0">
                <a:solidFill>
                  <a:srgbClr val="007A39"/>
                </a:solidFill>
                <a:latin typeface="Ubuntu" panose="020B0504030602030204" pitchFamily="34" charset="0"/>
                <a:ea typeface="Yellowtail"/>
                <a:cs typeface="Yellowtail"/>
                <a:sym typeface="Yellowtail"/>
              </a:rPr>
              <a:t>MACROPROCESO </a:t>
            </a:r>
            <a:r>
              <a:rPr lang="es-ES" sz="3600" dirty="0">
                <a:solidFill>
                  <a:srgbClr val="007A39"/>
                </a:solidFill>
                <a:latin typeface="Ubuntu" panose="020B0504030602030204" pitchFamily="34" charset="0"/>
                <a:ea typeface="Yellowtail"/>
                <a:cs typeface="Yellowtail"/>
                <a:sym typeface="Yellowtail"/>
              </a:rPr>
              <a:t>EVALUACION</a:t>
            </a:r>
            <a:endParaRPr lang="es-ES" sz="3600" b="0" dirty="0">
              <a:solidFill>
                <a:srgbClr val="007A39"/>
              </a:solidFill>
              <a:latin typeface="Ubuntu" panose="020B0504030602030204" pitchFamily="34" charset="0"/>
              <a:ea typeface="Yellowtail"/>
              <a:cs typeface="Yellowtail"/>
              <a:sym typeface="Yellowtail"/>
            </a:endParaRPr>
          </a:p>
          <a:p>
            <a:pPr marL="434340" indent="-434340" defTabSz="355600">
              <a:spcBef>
                <a:spcPts val="4700"/>
              </a:spcBef>
              <a:buSzPct val="100000"/>
              <a:buChar char="•"/>
              <a:defRPr sz="3800" b="0">
                <a:solidFill>
                  <a:srgbClr val="535860"/>
                </a:solidFill>
                <a:latin typeface="Ubuntu Light"/>
                <a:ea typeface="Ubuntu Light"/>
                <a:cs typeface="Ubuntu Light"/>
                <a:sym typeface="Ubuntu Light"/>
              </a:defRPr>
            </a:pPr>
            <a:endParaRPr dirty="0"/>
          </a:p>
        </p:txBody>
      </p:sp>
      <p:sp>
        <p:nvSpPr>
          <p:cNvPr id="233" name="Texto resaltar"/>
          <p:cNvSpPr txBox="1"/>
          <p:nvPr/>
        </p:nvSpPr>
        <p:spPr>
          <a:xfrm>
            <a:off x="1580782" y="6454775"/>
            <a:ext cx="10206780" cy="75247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tIns="34289" rIns="34289" bIns="34289">
            <a:normAutofit fontScale="40000" lnSpcReduction="20000"/>
          </a:bodyPr>
          <a:lstStyle>
            <a:lvl1pPr defTabSz="825500">
              <a:lnSpc>
                <a:spcPct val="100000"/>
              </a:lnSpc>
              <a:spcBef>
                <a:spcPts val="0"/>
              </a:spcBef>
              <a:defRPr sz="3500">
                <a:solidFill>
                  <a:srgbClr val="929292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</a:lstStyle>
          <a:p>
            <a:r>
              <a:rPr lang="es-ES" b="1" dirty="0">
                <a:solidFill>
                  <a:schemeClr val="accent3">
                    <a:lumMod val="50000"/>
                  </a:schemeClr>
                </a:solidFill>
              </a:rPr>
              <a:t>Estos procesos tienen como propósito coadyuvar la correcta implantación y gestión del sistema, así como el control de las actividades previstas para su mejoramiento, procesos necesarios para medir y recopilar datos para el análisis del desempeño y la mejora de la eficacia y la eficiencia y son una parte integral de los procesos estratégicos, misionales y de apoyo.</a:t>
            </a:r>
          </a:p>
          <a:p>
            <a:endParaRPr b="1" dirty="0"/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93727EE8-5674-4C49-A397-D06508EAD71D}"/>
              </a:ext>
            </a:extLst>
          </p:cNvPr>
          <p:cNvGrpSpPr/>
          <p:nvPr/>
        </p:nvGrpSpPr>
        <p:grpSpPr>
          <a:xfrm>
            <a:off x="2267388" y="2655624"/>
            <a:ext cx="3592793" cy="2071188"/>
            <a:chOff x="50" y="975115"/>
            <a:chExt cx="3592793" cy="2071188"/>
          </a:xfrm>
          <a:solidFill>
            <a:schemeClr val="accent3">
              <a:lumMod val="5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E588C403-5D11-40E5-9A06-63D5C5E2E7F0}"/>
                </a:ext>
              </a:extLst>
            </p:cNvPr>
            <p:cNvSpPr/>
            <p:nvPr/>
          </p:nvSpPr>
          <p:spPr>
            <a:xfrm>
              <a:off x="50" y="975115"/>
              <a:ext cx="3592793" cy="2071188"/>
            </a:xfrm>
            <a:prstGeom prst="rect">
              <a:avLst/>
            </a:prstGeom>
            <a:grpFill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</p:sp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907F9900-91E2-4687-8E22-AF2F055689B2}"/>
                </a:ext>
              </a:extLst>
            </p:cNvPr>
            <p:cNvSpPr txBox="1"/>
            <p:nvPr/>
          </p:nvSpPr>
          <p:spPr>
            <a:xfrm>
              <a:off x="50" y="975115"/>
              <a:ext cx="3592793" cy="2071188"/>
            </a:xfrm>
            <a:prstGeom prst="rect">
              <a:avLst/>
            </a:prstGeom>
            <a:grpFill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2000" b="1" kern="1200" dirty="0">
                  <a:solidFill>
                    <a:schemeClr val="bg1"/>
                  </a:solidFill>
                  <a:latin typeface="Ubuntu" panose="020B0504030602030204" pitchFamily="34" charset="0"/>
                </a:rPr>
                <a:t>GESTION DE CONTROL INTERNO</a:t>
              </a:r>
              <a:endParaRPr lang="es-CO" sz="2000" b="1" kern="1200" dirty="0">
                <a:solidFill>
                  <a:schemeClr val="bg1"/>
                </a:solidFill>
                <a:latin typeface="Ubuntu" panose="020B0504030602030204" pitchFamily="34" charset="0"/>
              </a:endParaRPr>
            </a:p>
          </p:txBody>
        </p:sp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id="{E9254411-63DF-4FEB-B832-FD354D01DEA9}"/>
              </a:ext>
            </a:extLst>
          </p:cNvPr>
          <p:cNvGrpSpPr/>
          <p:nvPr/>
        </p:nvGrpSpPr>
        <p:grpSpPr>
          <a:xfrm>
            <a:off x="7027093" y="3810000"/>
            <a:ext cx="3211234" cy="1926740"/>
            <a:chOff x="3700098" y="1047339"/>
            <a:chExt cx="3211234" cy="1926740"/>
          </a:xfrm>
          <a:solidFill>
            <a:schemeClr val="accent3">
              <a:lumMod val="75000"/>
            </a:schemeClr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grpSpPr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DF10FED1-8E56-4F3C-B83A-BF0DAAC84599}"/>
                </a:ext>
              </a:extLst>
            </p:cNvPr>
            <p:cNvSpPr/>
            <p:nvPr/>
          </p:nvSpPr>
          <p:spPr>
            <a:xfrm>
              <a:off x="3700098" y="1047339"/>
              <a:ext cx="3211234" cy="192674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4B78CED1-1FC4-4585-B250-9FF0046AD568}"/>
                </a:ext>
              </a:extLst>
            </p:cNvPr>
            <p:cNvSpPr txBox="1"/>
            <p:nvPr/>
          </p:nvSpPr>
          <p:spPr>
            <a:xfrm>
              <a:off x="3700098" y="1047339"/>
              <a:ext cx="3211234" cy="1926740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2000" b="1" kern="1200" dirty="0">
                  <a:solidFill>
                    <a:schemeClr val="bg1"/>
                  </a:solidFill>
                  <a:latin typeface="Ubuntu" panose="020B0504030602030204" pitchFamily="34" charset="0"/>
                </a:rPr>
                <a:t>GESTION DE CONTROL DISCIPLINARIO INTERNO</a:t>
              </a:r>
              <a:endParaRPr lang="es-CO" sz="2000" b="1" kern="1200" dirty="0">
                <a:solidFill>
                  <a:schemeClr val="bg1"/>
                </a:solidFill>
                <a:latin typeface="Ubuntu" panose="020B05040306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1732496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Texto resaltar"/>
          <p:cNvSpPr txBox="1"/>
          <p:nvPr/>
        </p:nvSpPr>
        <p:spPr>
          <a:xfrm>
            <a:off x="1564110" y="4579480"/>
            <a:ext cx="10206780" cy="75247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tIns="34289" rIns="34289" bIns="34289">
            <a:noAutofit/>
          </a:bodyPr>
          <a:lstStyle>
            <a:lvl1pPr defTabSz="825500">
              <a:lnSpc>
                <a:spcPct val="100000"/>
              </a:lnSpc>
              <a:spcBef>
                <a:spcPts val="0"/>
              </a:spcBef>
              <a:defRPr sz="3500">
                <a:solidFill>
                  <a:srgbClr val="929292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</a:lstStyle>
          <a:p>
            <a:r>
              <a:rPr lang="es-ES" sz="6600" b="1" dirty="0">
                <a:solidFill>
                  <a:srgbClr val="00B050"/>
                </a:solidFill>
              </a:rPr>
              <a:t>GRACIAS.</a:t>
            </a:r>
            <a:endParaRPr sz="66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801779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7781" tIns="27781" rIns="27781" bIns="27781" numCol="1" spcCol="38100" rtlCol="0" anchor="ctr">
        <a:spAutoFit/>
      </a:bodyPr>
      <a:lstStyle>
        <a:defPPr marL="0" marR="0" indent="0" algn="ctr" defTabSz="45861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7781" tIns="27781" rIns="27781" bIns="27781" numCol="1" spcCol="38100" rtlCol="0" anchor="ctr">
        <a:spAutoFit/>
      </a:bodyPr>
      <a:lstStyle>
        <a:defPPr marL="0" marR="0" indent="0" algn="l" defTabSz="1354632" rtl="0" fontAlgn="auto" latinLnBrk="0" hangingPunct="0">
          <a:lnSpc>
            <a:spcPct val="90000"/>
          </a:lnSpc>
          <a:spcBef>
            <a:spcPts val="250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7781" tIns="27781" rIns="27781" bIns="27781" numCol="1" spcCol="38100" rtlCol="0" anchor="ctr">
        <a:spAutoFit/>
      </a:bodyPr>
      <a:lstStyle>
        <a:defPPr marL="0" marR="0" indent="0" algn="ctr" defTabSz="45861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7781" tIns="27781" rIns="27781" bIns="27781" numCol="1" spcCol="38100" rtlCol="0" anchor="ctr">
        <a:spAutoFit/>
      </a:bodyPr>
      <a:lstStyle>
        <a:defPPr marL="0" marR="0" indent="0" algn="l" defTabSz="1354632" rtl="0" fontAlgn="auto" latinLnBrk="0" hangingPunct="0">
          <a:lnSpc>
            <a:spcPct val="90000"/>
          </a:lnSpc>
          <a:spcBef>
            <a:spcPts val="250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378</Words>
  <Application>Microsoft Office PowerPoint</Application>
  <PresentationFormat>Personalizado</PresentationFormat>
  <Paragraphs>45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Arial</vt:lpstr>
      <vt:lpstr>Helvetica Neue</vt:lpstr>
      <vt:lpstr>Helvetica Neue Medium</vt:lpstr>
      <vt:lpstr>Produkt Light</vt:lpstr>
      <vt:lpstr>Ubuntu</vt:lpstr>
      <vt:lpstr>Ubuntu Light</vt:lpstr>
      <vt:lpstr>21_BasicWhite</vt:lpstr>
      <vt:lpstr>Presentación de PowerPoint</vt:lpstr>
      <vt:lpstr>Presentación de PowerPoint</vt:lpstr>
      <vt:lpstr>E.S.E Instituto de Salud de Bucaramanga</vt:lpstr>
      <vt:lpstr>MAPA DE PROCESOS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DANILO VANEGAS</dc:creator>
  <cp:lastModifiedBy>DANILO VANEGAS</cp:lastModifiedBy>
  <cp:revision>2</cp:revision>
  <dcterms:modified xsi:type="dcterms:W3CDTF">2024-12-18T17:57:57Z</dcterms:modified>
</cp:coreProperties>
</file>